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0693400" cy="7562850"/>
  <p:notesSz cx="10693400" cy="75628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F4B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6" d="100"/>
          <a:sy n="106" d="100"/>
        </p:scale>
        <p:origin x="-1224" y="-2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02005" y="2344483"/>
            <a:ext cx="9089390" cy="1588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04010" y="4235196"/>
            <a:ext cx="7485380" cy="18907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1/29/2021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1/29/2021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34670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507101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1/29/2021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1/29/2021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1/29/2021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0694035" cy="7562215"/>
          </a:xfrm>
          <a:custGeom>
            <a:avLst/>
            <a:gdLst/>
            <a:ahLst/>
            <a:cxnLst/>
            <a:rect l="l" t="t" r="r" b="b"/>
            <a:pathLst>
              <a:path w="10694035" h="7562215">
                <a:moveTo>
                  <a:pt x="10694035" y="0"/>
                </a:moveTo>
                <a:lnTo>
                  <a:pt x="0" y="0"/>
                </a:lnTo>
                <a:lnTo>
                  <a:pt x="0" y="7562215"/>
                </a:lnTo>
                <a:lnTo>
                  <a:pt x="10694035" y="7562215"/>
                </a:lnTo>
                <a:lnTo>
                  <a:pt x="10694035" y="0"/>
                </a:lnTo>
                <a:close/>
              </a:path>
            </a:pathLst>
          </a:custGeom>
          <a:solidFill>
            <a:srgbClr val="EAF0D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34670" y="302514"/>
            <a:ext cx="9624060" cy="121005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34670" y="1739455"/>
            <a:ext cx="9624060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635756" y="7033450"/>
            <a:ext cx="3421888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34670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1/29/2021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699248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hyperlink" Target="http://pravo.gov.ru/proxy/ips/?docbody&amp;nd=102474013" TargetMode="External"/><Relationship Id="rId1" Type="http://schemas.openxmlformats.org/officeDocument/2006/relationships/slideLayout" Target="../slideLayouts/slideLayout5.xml"/><Relationship Id="rId6" Type="http://schemas.openxmlformats.org/officeDocument/2006/relationships/slide" Target="slide14.xml"/><Relationship Id="rId5" Type="http://schemas.openxmlformats.org/officeDocument/2006/relationships/slide" Target="slide12.xml"/><Relationship Id="rId4" Type="http://schemas.openxmlformats.org/officeDocument/2006/relationships/slide" Target="slide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minfin.midural.ru/" TargetMode="External"/><Relationship Id="rId2" Type="http://schemas.openxmlformats.org/officeDocument/2006/relationships/hyperlink" Target="https://minfin.midural.ru/article/show/id/1139" TargetMode="Externa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minfin.midural.ru/document/category/95#document_list" TargetMode="Externa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minfin.midural.ru/document/category/80#document_list" TargetMode="External"/><Relationship Id="rId2" Type="http://schemas.openxmlformats.org/officeDocument/2006/relationships/hyperlink" Target="https://minfin.midural.ru/document/category/65#document_list" TargetMode="Externa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minfin.midural.ru/document/category/76#document_list" TargetMode="Externa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pravo.gov.ru/proxy/ips/?docbody=&amp;firstDoc=1&amp;lastDoc=1&amp;nd=102717998" TargetMode="Externa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minfin.midural.ru/article/show/id/1140" TargetMode="Externa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anticorruption.midural.ru/" TargetMode="External"/><Relationship Id="rId2" Type="http://schemas.openxmlformats.org/officeDocument/2006/relationships/hyperlink" Target="https://mintrud.gov.ru/labour/public-service" TargetMode="Externa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minfin.midural.ru/document/category/66#document_list" TargetMode="Externa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06627" y="511810"/>
            <a:ext cx="9279255" cy="22561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48945" algn="ctr">
              <a:lnSpc>
                <a:spcPts val="1989"/>
              </a:lnSpc>
              <a:spcBef>
                <a:spcPts val="100"/>
              </a:spcBef>
            </a:pPr>
            <a:r>
              <a:rPr sz="17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ИНФОРМАЦИЯ</a:t>
            </a:r>
            <a:endParaRPr sz="1700" dirty="0">
              <a:latin typeface="Times New Roman"/>
              <a:cs typeface="Times New Roman"/>
            </a:endParaRPr>
          </a:p>
          <a:p>
            <a:pPr marL="994410" marR="880744" indent="339725">
              <a:lnSpc>
                <a:spcPts val="1960"/>
              </a:lnSpc>
              <a:spcBef>
                <a:spcPts val="85"/>
              </a:spcBef>
            </a:pPr>
            <a:r>
              <a:rPr sz="1700" b="1" dirty="0">
                <a:solidFill>
                  <a:srgbClr val="2C4638"/>
                </a:solidFill>
                <a:latin typeface="Times New Roman"/>
                <a:cs typeface="Times New Roman"/>
              </a:rPr>
              <a:t>о</a:t>
            </a:r>
            <a:r>
              <a:rPr sz="1700" b="1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7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выполнении</a:t>
            </a:r>
            <a:r>
              <a:rPr sz="1700" b="1" spc="-1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700" b="1" dirty="0">
                <a:solidFill>
                  <a:srgbClr val="2C4638"/>
                </a:solidFill>
                <a:latin typeface="Times New Roman"/>
                <a:cs typeface="Times New Roman"/>
              </a:rPr>
              <a:t>в</a:t>
            </a:r>
            <a:r>
              <a:rPr sz="1700" b="1" spc="1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7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2020</a:t>
            </a:r>
            <a:r>
              <a:rPr sz="1700" b="1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700" b="1" spc="-10" dirty="0">
                <a:solidFill>
                  <a:srgbClr val="2C4638"/>
                </a:solidFill>
                <a:latin typeface="Times New Roman"/>
                <a:cs typeface="Times New Roman"/>
              </a:rPr>
              <a:t>году</a:t>
            </a:r>
            <a:r>
              <a:rPr sz="1700" b="1" spc="2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700" b="1" spc="-10" dirty="0">
                <a:solidFill>
                  <a:srgbClr val="2C4638"/>
                </a:solidFill>
                <a:latin typeface="Times New Roman"/>
                <a:cs typeface="Times New Roman"/>
              </a:rPr>
              <a:t>Плана</a:t>
            </a:r>
            <a:r>
              <a:rPr sz="1700" b="1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7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мероприятий</a:t>
            </a:r>
            <a:r>
              <a:rPr sz="1700" b="1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7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Министерства</a:t>
            </a:r>
            <a:r>
              <a:rPr sz="1700" b="1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7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финансов </a:t>
            </a:r>
            <a:r>
              <a:rPr sz="1700" b="1" spc="-409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7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Свердловской</a:t>
            </a:r>
            <a:r>
              <a:rPr sz="1700" b="1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7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области</a:t>
            </a:r>
            <a:r>
              <a:rPr sz="1700" b="1" spc="1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7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по противодействию</a:t>
            </a:r>
            <a:r>
              <a:rPr sz="1700" b="1" spc="1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7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коррупции</a:t>
            </a:r>
            <a:r>
              <a:rPr sz="1700" b="1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7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на</a:t>
            </a:r>
            <a:r>
              <a:rPr sz="1700" b="1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700" b="1" dirty="0">
                <a:solidFill>
                  <a:srgbClr val="2C4638"/>
                </a:solidFill>
                <a:latin typeface="Times New Roman"/>
                <a:cs typeface="Times New Roman"/>
              </a:rPr>
              <a:t>2018–2020</a:t>
            </a:r>
            <a:r>
              <a:rPr sz="17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 годы</a:t>
            </a:r>
            <a:endParaRPr sz="1700" dirty="0">
              <a:latin typeface="Times New Roman"/>
              <a:cs typeface="Times New Roman"/>
            </a:endParaRPr>
          </a:p>
          <a:p>
            <a:pPr marL="12700" marR="5080" indent="449580" algn="just">
              <a:lnSpc>
                <a:spcPct val="96000"/>
              </a:lnSpc>
              <a:spcBef>
                <a:spcPts val="1535"/>
              </a:spcBef>
            </a:pP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Во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исполнение подпункта «б» пункта 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3 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  <a:hlinkClick r:id="rId2"/>
              </a:rPr>
              <a:t>Указа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  <a:hlinkClick r:id="rId2"/>
              </a:rPr>
              <a:t>Президента Российской Федерации 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  <a:hlinkClick r:id="rId2"/>
              </a:rPr>
              <a:t>от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  <a:hlinkClick r:id="rId2"/>
              </a:rPr>
              <a:t>29 июня 2018 года 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  <a:hlinkClick r:id="rId2"/>
              </a:rPr>
              <a:t>№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  <a:hlinkClick r:id="rId2"/>
              </a:rPr>
              <a:t>378 </a:t>
            </a:r>
            <a:r>
              <a:rPr lang="ru-RU" sz="1400" spc="-5" dirty="0" smtClean="0">
                <a:solidFill>
                  <a:srgbClr val="2C4638"/>
                </a:solidFill>
                <a:latin typeface="Times New Roman"/>
                <a:cs typeface="Times New Roman"/>
              </a:rPr>
              <a:t/>
            </a:r>
            <a:br>
              <a:rPr lang="ru-RU" sz="1400" spc="-5" dirty="0" smtClean="0">
                <a:solidFill>
                  <a:srgbClr val="2C4638"/>
                </a:solidFill>
                <a:latin typeface="Times New Roman"/>
                <a:cs typeface="Times New Roman"/>
              </a:rPr>
            </a:br>
            <a:r>
              <a:rPr sz="1400" spc="-10" dirty="0" smtClean="0">
                <a:solidFill>
                  <a:srgbClr val="2C4638"/>
                </a:solidFill>
                <a:latin typeface="Times New Roman"/>
                <a:cs typeface="Times New Roman"/>
              </a:rPr>
              <a:t>«</a:t>
            </a:r>
            <a:r>
              <a:rPr sz="1400" spc="-10" dirty="0">
                <a:solidFill>
                  <a:srgbClr val="2C4638"/>
                </a:solidFill>
                <a:latin typeface="Times New Roman"/>
                <a:cs typeface="Times New Roman"/>
              </a:rPr>
              <a:t>О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 Национальном плане противодействия коррупции на 2018-2020 годы» приказом Министерства финансов Свердловской 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области 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от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17 сентября 2018 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№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393 утвержден План мероприятий Министерства финансов Свердловской области по 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противодействию</a:t>
            </a:r>
            <a:r>
              <a:rPr sz="1400" spc="-1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коррупции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на</a:t>
            </a:r>
            <a:r>
              <a:rPr sz="1400" spc="-1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2018–2020</a:t>
            </a:r>
            <a:r>
              <a:rPr sz="1400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годы.</a:t>
            </a:r>
            <a:endParaRPr sz="14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300" dirty="0">
              <a:latin typeface="Times New Roman"/>
              <a:cs typeface="Times New Roman"/>
            </a:endParaRPr>
          </a:p>
          <a:p>
            <a:pPr marL="462280">
              <a:lnSpc>
                <a:spcPct val="100000"/>
              </a:lnSpc>
              <a:spcBef>
                <a:spcPts val="5"/>
              </a:spcBef>
            </a:pPr>
            <a:r>
              <a:rPr sz="1700" b="1" dirty="0">
                <a:solidFill>
                  <a:srgbClr val="2C4638"/>
                </a:solidFill>
                <a:latin typeface="Times New Roman"/>
                <a:cs typeface="Times New Roman"/>
              </a:rPr>
              <a:t>Планом </a:t>
            </a:r>
            <a:r>
              <a:rPr sz="17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предусмотрены</a:t>
            </a:r>
            <a:r>
              <a:rPr sz="1700" b="1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7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мероприятия</a:t>
            </a:r>
            <a:r>
              <a:rPr sz="1700" b="1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7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по</a:t>
            </a:r>
            <a:r>
              <a:rPr sz="1700" b="1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7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следующим</a:t>
            </a:r>
            <a:r>
              <a:rPr sz="1700" b="1" spc="1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7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направлениям</a:t>
            </a:r>
            <a:r>
              <a:rPr sz="1700" b="1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7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деятельности:</a:t>
            </a:r>
            <a:endParaRPr sz="1700" dirty="0">
              <a:latin typeface="Times New Roman"/>
              <a:cs typeface="Times New Roman"/>
            </a:endParaRPr>
          </a:p>
        </p:txBody>
      </p:sp>
      <p:sp>
        <p:nvSpPr>
          <p:cNvPr id="3" name="object 3">
            <a:hlinkClick r:id="rId3" action="ppaction://hlinksldjump"/>
          </p:cNvPr>
          <p:cNvSpPr txBox="1"/>
          <p:nvPr/>
        </p:nvSpPr>
        <p:spPr>
          <a:xfrm>
            <a:off x="647700" y="2967863"/>
            <a:ext cx="9397365" cy="908685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39999">
                <a:schemeClr val="accent3">
                  <a:lumMod val="60000"/>
                  <a:lumOff val="40000"/>
                </a:schemeClr>
              </a:gs>
              <a:gs pos="7000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6096">
            <a:solidFill>
              <a:srgbClr val="000000"/>
            </a:solidFill>
          </a:ln>
        </p:spPr>
        <p:txBody>
          <a:bodyPr vert="horz" wrap="square" lIns="0" tIns="7620" rIns="0" bIns="0" rtlCol="0">
            <a:spAutoFit/>
          </a:bodyPr>
          <a:lstStyle/>
          <a:p>
            <a:pPr marL="71120" marR="66675" indent="449580" algn="just">
              <a:lnSpc>
                <a:spcPct val="96000"/>
              </a:lnSpc>
              <a:spcBef>
                <a:spcPts val="60"/>
              </a:spcBef>
            </a:pPr>
            <a:r>
              <a:rPr sz="1500" b="1" dirty="0">
                <a:solidFill>
                  <a:srgbClr val="2C4638"/>
                </a:solidFill>
                <a:latin typeface="Times New Roman"/>
                <a:cs typeface="Times New Roman"/>
              </a:rPr>
              <a:t>1. </a:t>
            </a:r>
            <a:r>
              <a:rPr sz="1500" spc="-5" dirty="0">
                <a:solidFill>
                  <a:srgbClr val="2C4638"/>
                </a:solidFill>
                <a:latin typeface="Times New Roman"/>
                <a:cs typeface="Times New Roman"/>
              </a:rPr>
              <a:t>Повышение эффективности механизмов урегулирования конфликта интересов, обеспечение соблюдения </a:t>
            </a:r>
            <a:r>
              <a:rPr sz="15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500" spc="-5" dirty="0">
                <a:solidFill>
                  <a:srgbClr val="2C4638"/>
                </a:solidFill>
                <a:latin typeface="Times New Roman"/>
                <a:cs typeface="Times New Roman"/>
              </a:rPr>
              <a:t>государственными</a:t>
            </a:r>
            <a:r>
              <a:rPr sz="15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500" spc="-5" dirty="0">
                <a:solidFill>
                  <a:srgbClr val="2C4638"/>
                </a:solidFill>
                <a:latin typeface="Times New Roman"/>
                <a:cs typeface="Times New Roman"/>
              </a:rPr>
              <a:t>гражданскими</a:t>
            </a:r>
            <a:r>
              <a:rPr sz="15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500" spc="-5" dirty="0">
                <a:solidFill>
                  <a:srgbClr val="2C4638"/>
                </a:solidFill>
                <a:latin typeface="Times New Roman"/>
                <a:cs typeface="Times New Roman"/>
              </a:rPr>
              <a:t>служащими</a:t>
            </a:r>
            <a:r>
              <a:rPr sz="15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500" spc="-5" dirty="0">
                <a:solidFill>
                  <a:srgbClr val="2C4638"/>
                </a:solidFill>
                <a:latin typeface="Times New Roman"/>
                <a:cs typeface="Times New Roman"/>
              </a:rPr>
              <a:t>Министерства</a:t>
            </a:r>
            <a:r>
              <a:rPr sz="15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500" spc="-5" dirty="0">
                <a:solidFill>
                  <a:srgbClr val="2C4638"/>
                </a:solidFill>
                <a:latin typeface="Times New Roman"/>
                <a:cs typeface="Times New Roman"/>
              </a:rPr>
              <a:t>финансов</a:t>
            </a:r>
            <a:r>
              <a:rPr sz="15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500" spc="-5" dirty="0">
                <a:solidFill>
                  <a:srgbClr val="2C4638"/>
                </a:solidFill>
                <a:latin typeface="Times New Roman"/>
                <a:cs typeface="Times New Roman"/>
              </a:rPr>
              <a:t>Свердловской</a:t>
            </a:r>
            <a:r>
              <a:rPr sz="15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500" spc="-5" dirty="0">
                <a:solidFill>
                  <a:srgbClr val="2C4638"/>
                </a:solidFill>
                <a:latin typeface="Times New Roman"/>
                <a:cs typeface="Times New Roman"/>
              </a:rPr>
              <a:t>области</a:t>
            </a:r>
            <a:r>
              <a:rPr sz="15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500" spc="-5" dirty="0">
                <a:solidFill>
                  <a:srgbClr val="2C4638"/>
                </a:solidFill>
                <a:latin typeface="Times New Roman"/>
                <a:cs typeface="Times New Roman"/>
              </a:rPr>
              <a:t>ограничений, </a:t>
            </a:r>
            <a:r>
              <a:rPr sz="15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500" spc="-5" dirty="0">
                <a:solidFill>
                  <a:srgbClr val="2C4638"/>
                </a:solidFill>
                <a:latin typeface="Times New Roman"/>
                <a:cs typeface="Times New Roman"/>
              </a:rPr>
              <a:t>запретов </a:t>
            </a:r>
            <a:r>
              <a:rPr sz="1500" dirty="0">
                <a:solidFill>
                  <a:srgbClr val="2C4638"/>
                </a:solidFill>
                <a:latin typeface="Times New Roman"/>
                <a:cs typeface="Times New Roman"/>
              </a:rPr>
              <a:t>и </a:t>
            </a:r>
            <a:r>
              <a:rPr sz="1500" spc="-5" dirty="0">
                <a:solidFill>
                  <a:srgbClr val="2C4638"/>
                </a:solidFill>
                <a:latin typeface="Times New Roman"/>
                <a:cs typeface="Times New Roman"/>
              </a:rPr>
              <a:t>принципов служебного поведения </a:t>
            </a:r>
            <a:r>
              <a:rPr sz="1500" dirty="0">
                <a:solidFill>
                  <a:srgbClr val="2C4638"/>
                </a:solidFill>
                <a:latin typeface="Times New Roman"/>
                <a:cs typeface="Times New Roman"/>
              </a:rPr>
              <a:t>в </a:t>
            </a:r>
            <a:r>
              <a:rPr sz="1500" spc="-5" dirty="0">
                <a:solidFill>
                  <a:srgbClr val="2C4638"/>
                </a:solidFill>
                <a:latin typeface="Times New Roman"/>
                <a:cs typeface="Times New Roman"/>
              </a:rPr>
              <a:t>связи </a:t>
            </a:r>
            <a:r>
              <a:rPr sz="1500" dirty="0">
                <a:solidFill>
                  <a:srgbClr val="2C4638"/>
                </a:solidFill>
                <a:latin typeface="Times New Roman"/>
                <a:cs typeface="Times New Roman"/>
              </a:rPr>
              <a:t>с </a:t>
            </a:r>
            <a:r>
              <a:rPr sz="1500" spc="-5" dirty="0">
                <a:solidFill>
                  <a:srgbClr val="2C4638"/>
                </a:solidFill>
                <a:latin typeface="Times New Roman"/>
                <a:cs typeface="Times New Roman"/>
              </a:rPr>
              <a:t>исполнением </a:t>
            </a:r>
            <a:r>
              <a:rPr sz="1500" dirty="0">
                <a:solidFill>
                  <a:srgbClr val="2C4638"/>
                </a:solidFill>
                <a:latin typeface="Times New Roman"/>
                <a:cs typeface="Times New Roman"/>
              </a:rPr>
              <a:t>ими </a:t>
            </a:r>
            <a:r>
              <a:rPr sz="1500" spc="-5" dirty="0">
                <a:solidFill>
                  <a:srgbClr val="2C4638"/>
                </a:solidFill>
                <a:latin typeface="Times New Roman"/>
                <a:cs typeface="Times New Roman"/>
              </a:rPr>
              <a:t>должностных обязанностей, </a:t>
            </a:r>
            <a:r>
              <a:rPr sz="1500" dirty="0">
                <a:solidFill>
                  <a:srgbClr val="2C4638"/>
                </a:solidFill>
                <a:latin typeface="Times New Roman"/>
                <a:cs typeface="Times New Roman"/>
              </a:rPr>
              <a:t>а </a:t>
            </a:r>
            <a:r>
              <a:rPr sz="1500" dirty="0" err="1">
                <a:solidFill>
                  <a:srgbClr val="2C4638"/>
                </a:solidFill>
                <a:latin typeface="Times New Roman"/>
                <a:cs typeface="Times New Roman"/>
              </a:rPr>
              <a:t>также</a:t>
            </a:r>
            <a:r>
              <a:rPr sz="15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500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500" spc="-5" dirty="0" err="1" smtClean="0">
                <a:solidFill>
                  <a:srgbClr val="2C4638"/>
                </a:solidFill>
                <a:latin typeface="Times New Roman"/>
                <a:cs typeface="Times New Roman"/>
              </a:rPr>
              <a:t>ответственности</a:t>
            </a:r>
            <a:r>
              <a:rPr sz="1500" spc="-5" dirty="0" smtClean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500" spc="-5" dirty="0">
                <a:solidFill>
                  <a:srgbClr val="2C4638"/>
                </a:solidFill>
                <a:latin typeface="Times New Roman"/>
                <a:cs typeface="Times New Roman"/>
              </a:rPr>
              <a:t>за</a:t>
            </a:r>
            <a:r>
              <a:rPr sz="1500" spc="-1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500" spc="-5" dirty="0">
                <a:solidFill>
                  <a:srgbClr val="2C4638"/>
                </a:solidFill>
                <a:latin typeface="Times New Roman"/>
                <a:cs typeface="Times New Roman"/>
              </a:rPr>
              <a:t>их нарушение</a:t>
            </a:r>
            <a:endParaRPr sz="1500" dirty="0">
              <a:latin typeface="Times New Roman"/>
              <a:cs typeface="Times New Roman"/>
            </a:endParaRPr>
          </a:p>
        </p:txBody>
      </p:sp>
      <p:sp>
        <p:nvSpPr>
          <p:cNvPr id="4" name="object 4">
            <a:hlinkClick r:id="rId4" action="ppaction://hlinksldjump"/>
          </p:cNvPr>
          <p:cNvSpPr txBox="1"/>
          <p:nvPr/>
        </p:nvSpPr>
        <p:spPr>
          <a:xfrm>
            <a:off x="647700" y="4086733"/>
            <a:ext cx="9397365" cy="471170"/>
          </a:xfrm>
          <a:prstGeom prst="rect">
            <a:avLst/>
          </a:prstGeom>
          <a:gradFill>
            <a:gsLst>
              <a:gs pos="0">
                <a:schemeClr val="accent3">
                  <a:lumMod val="20000"/>
                  <a:lumOff val="80000"/>
                </a:schemeClr>
              </a:gs>
              <a:gs pos="39999">
                <a:schemeClr val="accent3">
                  <a:lumMod val="60000"/>
                  <a:lumOff val="40000"/>
                </a:schemeClr>
              </a:gs>
              <a:gs pos="7000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  <a:path path="circle">
              <a:fillToRect l="100000" t="100000"/>
            </a:path>
          </a:gradFill>
          <a:ln w="6096">
            <a:solidFill>
              <a:srgbClr val="000000"/>
            </a:solidFill>
          </a:ln>
        </p:spPr>
        <p:txBody>
          <a:bodyPr vert="horz" wrap="square" lIns="0" tIns="12065" rIns="0" bIns="0" rtlCol="0">
            <a:spAutoFit/>
          </a:bodyPr>
          <a:lstStyle/>
          <a:p>
            <a:pPr marL="71120" marR="71755" indent="449580">
              <a:lnSpc>
                <a:spcPts val="1739"/>
              </a:lnSpc>
              <a:spcBef>
                <a:spcPts val="95"/>
              </a:spcBef>
            </a:pPr>
            <a:r>
              <a:rPr sz="1500" b="1" dirty="0">
                <a:solidFill>
                  <a:srgbClr val="2C4638"/>
                </a:solidFill>
                <a:latin typeface="Times New Roman"/>
                <a:cs typeface="Times New Roman"/>
              </a:rPr>
              <a:t>2.</a:t>
            </a:r>
            <a:r>
              <a:rPr sz="1500" b="1" spc="-1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500" spc="-5" dirty="0">
                <a:solidFill>
                  <a:srgbClr val="2C4638"/>
                </a:solidFill>
                <a:latin typeface="Times New Roman"/>
                <a:cs typeface="Times New Roman"/>
              </a:rPr>
              <a:t>Выявление</a:t>
            </a:r>
            <a:r>
              <a:rPr sz="1500" spc="254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500" dirty="0">
                <a:solidFill>
                  <a:srgbClr val="2C4638"/>
                </a:solidFill>
                <a:latin typeface="Times New Roman"/>
                <a:cs typeface="Times New Roman"/>
              </a:rPr>
              <a:t>и</a:t>
            </a:r>
            <a:r>
              <a:rPr sz="1500" spc="254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500" spc="-5" dirty="0">
                <a:solidFill>
                  <a:srgbClr val="2C4638"/>
                </a:solidFill>
                <a:latin typeface="Times New Roman"/>
                <a:cs typeface="Times New Roman"/>
              </a:rPr>
              <a:t>систематизация</a:t>
            </a:r>
            <a:r>
              <a:rPr sz="1500" spc="24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500" dirty="0">
                <a:solidFill>
                  <a:srgbClr val="2C4638"/>
                </a:solidFill>
                <a:latin typeface="Times New Roman"/>
                <a:cs typeface="Times New Roman"/>
              </a:rPr>
              <a:t>причин</a:t>
            </a:r>
            <a:r>
              <a:rPr sz="1500" spc="254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500" dirty="0">
                <a:solidFill>
                  <a:srgbClr val="2C4638"/>
                </a:solidFill>
                <a:latin typeface="Times New Roman"/>
                <a:cs typeface="Times New Roman"/>
              </a:rPr>
              <a:t>и</a:t>
            </a:r>
            <a:r>
              <a:rPr sz="1500" spc="25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500" spc="-5" dirty="0">
                <a:solidFill>
                  <a:srgbClr val="2C4638"/>
                </a:solidFill>
                <a:latin typeface="Times New Roman"/>
                <a:cs typeface="Times New Roman"/>
              </a:rPr>
              <a:t>условий</a:t>
            </a:r>
            <a:r>
              <a:rPr sz="1500" spc="254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500" spc="-5" dirty="0">
                <a:solidFill>
                  <a:srgbClr val="2C4638"/>
                </a:solidFill>
                <a:latin typeface="Times New Roman"/>
                <a:cs typeface="Times New Roman"/>
              </a:rPr>
              <a:t>проявления</a:t>
            </a:r>
            <a:r>
              <a:rPr sz="1500" spc="254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500" spc="-5" dirty="0">
                <a:solidFill>
                  <a:srgbClr val="2C4638"/>
                </a:solidFill>
                <a:latin typeface="Times New Roman"/>
                <a:cs typeface="Times New Roman"/>
              </a:rPr>
              <a:t>коррупции</a:t>
            </a:r>
            <a:r>
              <a:rPr sz="1500" spc="26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500" dirty="0">
                <a:solidFill>
                  <a:srgbClr val="2C4638"/>
                </a:solidFill>
                <a:latin typeface="Times New Roman"/>
                <a:cs typeface="Times New Roman"/>
              </a:rPr>
              <a:t>в</a:t>
            </a:r>
            <a:r>
              <a:rPr sz="1500" spc="25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500" spc="-5" dirty="0">
                <a:solidFill>
                  <a:srgbClr val="2C4638"/>
                </a:solidFill>
                <a:latin typeface="Times New Roman"/>
                <a:cs typeface="Times New Roman"/>
              </a:rPr>
              <a:t>деятельности</a:t>
            </a:r>
            <a:r>
              <a:rPr sz="1500" spc="254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500" spc="-5" dirty="0">
                <a:solidFill>
                  <a:srgbClr val="2C4638"/>
                </a:solidFill>
                <a:latin typeface="Times New Roman"/>
                <a:cs typeface="Times New Roman"/>
              </a:rPr>
              <a:t>Министерства </a:t>
            </a:r>
            <a:r>
              <a:rPr sz="1500" spc="-36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500" spc="-5" dirty="0">
                <a:solidFill>
                  <a:srgbClr val="2C4638"/>
                </a:solidFill>
                <a:latin typeface="Times New Roman"/>
                <a:cs typeface="Times New Roman"/>
              </a:rPr>
              <a:t>финансов Свердловской области,</a:t>
            </a:r>
            <a:r>
              <a:rPr sz="1500" spc="-1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500" spc="-5" dirty="0">
                <a:solidFill>
                  <a:srgbClr val="2C4638"/>
                </a:solidFill>
                <a:latin typeface="Times New Roman"/>
                <a:cs typeface="Times New Roman"/>
              </a:rPr>
              <a:t>мониторинг коррупционных</a:t>
            </a:r>
            <a:r>
              <a:rPr sz="1500" spc="-1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500" spc="-5" dirty="0">
                <a:solidFill>
                  <a:srgbClr val="2C4638"/>
                </a:solidFill>
                <a:latin typeface="Times New Roman"/>
                <a:cs typeface="Times New Roman"/>
              </a:rPr>
              <a:t>рисков</a:t>
            </a:r>
            <a:r>
              <a:rPr sz="1500" dirty="0">
                <a:solidFill>
                  <a:srgbClr val="2C4638"/>
                </a:solidFill>
                <a:latin typeface="Times New Roman"/>
                <a:cs typeface="Times New Roman"/>
              </a:rPr>
              <a:t> и</a:t>
            </a:r>
            <a:r>
              <a:rPr sz="1500" spc="-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500" spc="-10" dirty="0">
                <a:solidFill>
                  <a:srgbClr val="2C4638"/>
                </a:solidFill>
                <a:latin typeface="Times New Roman"/>
                <a:cs typeface="Times New Roman"/>
              </a:rPr>
              <a:t>их</a:t>
            </a:r>
            <a:r>
              <a:rPr sz="15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500" spc="-5" dirty="0">
                <a:solidFill>
                  <a:srgbClr val="2C4638"/>
                </a:solidFill>
                <a:latin typeface="Times New Roman"/>
                <a:cs typeface="Times New Roman"/>
              </a:rPr>
              <a:t>устранение</a:t>
            </a:r>
            <a:endParaRPr sz="1500" dirty="0">
              <a:latin typeface="Times New Roman"/>
              <a:cs typeface="Times New Roman"/>
            </a:endParaRPr>
          </a:p>
        </p:txBody>
      </p:sp>
      <p:sp>
        <p:nvSpPr>
          <p:cNvPr id="5" name="object 5">
            <a:hlinkClick r:id="rId5" action="ppaction://hlinksldjump"/>
          </p:cNvPr>
          <p:cNvSpPr txBox="1"/>
          <p:nvPr/>
        </p:nvSpPr>
        <p:spPr>
          <a:xfrm>
            <a:off x="647700" y="4767961"/>
            <a:ext cx="9397365" cy="68961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39999">
                <a:schemeClr val="accent3">
                  <a:lumMod val="60000"/>
                  <a:lumOff val="40000"/>
                </a:schemeClr>
              </a:gs>
              <a:gs pos="7000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6096">
            <a:solidFill>
              <a:srgbClr val="000000"/>
            </a:solidFill>
          </a:ln>
        </p:spPr>
        <p:txBody>
          <a:bodyPr vert="horz" wrap="square" lIns="0" tIns="7620" rIns="0" bIns="0" rtlCol="0">
            <a:spAutoFit/>
          </a:bodyPr>
          <a:lstStyle/>
          <a:p>
            <a:pPr marL="71120" marR="67310" indent="449580" algn="just">
              <a:lnSpc>
                <a:spcPct val="96000"/>
              </a:lnSpc>
              <a:spcBef>
                <a:spcPts val="60"/>
              </a:spcBef>
            </a:pPr>
            <a:r>
              <a:rPr sz="1500" b="1" dirty="0">
                <a:solidFill>
                  <a:srgbClr val="2C4638"/>
                </a:solidFill>
                <a:latin typeface="Times New Roman"/>
                <a:cs typeface="Times New Roman"/>
              </a:rPr>
              <a:t>3. </a:t>
            </a:r>
            <a:r>
              <a:rPr sz="1500" spc="-5" dirty="0">
                <a:solidFill>
                  <a:srgbClr val="2C4638"/>
                </a:solidFill>
                <a:latin typeface="Times New Roman"/>
                <a:cs typeface="Times New Roman"/>
              </a:rPr>
              <a:t>Взаимодействие</a:t>
            </a:r>
            <a:r>
              <a:rPr sz="1500" spc="15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500" spc="-5" dirty="0">
                <a:solidFill>
                  <a:srgbClr val="2C4638"/>
                </a:solidFill>
                <a:latin typeface="Times New Roman"/>
                <a:cs typeface="Times New Roman"/>
              </a:rPr>
              <a:t>Министерства</a:t>
            </a:r>
            <a:r>
              <a:rPr sz="1500" spc="16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500" spc="-5" dirty="0">
                <a:solidFill>
                  <a:srgbClr val="2C4638"/>
                </a:solidFill>
                <a:latin typeface="Times New Roman"/>
                <a:cs typeface="Times New Roman"/>
              </a:rPr>
              <a:t>финансов</a:t>
            </a:r>
            <a:r>
              <a:rPr sz="1500" spc="15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500" spc="-5" dirty="0">
                <a:solidFill>
                  <a:srgbClr val="2C4638"/>
                </a:solidFill>
                <a:latin typeface="Times New Roman"/>
                <a:cs typeface="Times New Roman"/>
              </a:rPr>
              <a:t>Свердловской</a:t>
            </a:r>
            <a:r>
              <a:rPr sz="1500" spc="15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500" spc="-5" dirty="0">
                <a:solidFill>
                  <a:srgbClr val="2C4638"/>
                </a:solidFill>
                <a:latin typeface="Times New Roman"/>
                <a:cs typeface="Times New Roman"/>
              </a:rPr>
              <a:t>области</a:t>
            </a:r>
            <a:r>
              <a:rPr sz="1500" spc="18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500" dirty="0">
                <a:solidFill>
                  <a:srgbClr val="2C4638"/>
                </a:solidFill>
                <a:latin typeface="Times New Roman"/>
                <a:cs typeface="Times New Roman"/>
              </a:rPr>
              <a:t>с</a:t>
            </a:r>
            <a:r>
              <a:rPr sz="1500" spc="14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500" spc="-5" dirty="0">
                <a:solidFill>
                  <a:srgbClr val="2C4638"/>
                </a:solidFill>
                <a:latin typeface="Times New Roman"/>
                <a:cs typeface="Times New Roman"/>
              </a:rPr>
              <a:t>институтами</a:t>
            </a:r>
            <a:r>
              <a:rPr sz="1500" spc="15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500" spc="-5" dirty="0">
                <a:solidFill>
                  <a:srgbClr val="2C4638"/>
                </a:solidFill>
                <a:latin typeface="Times New Roman"/>
                <a:cs typeface="Times New Roman"/>
              </a:rPr>
              <a:t>гражданского</a:t>
            </a:r>
            <a:r>
              <a:rPr sz="1500" spc="15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500" spc="-5" dirty="0">
                <a:solidFill>
                  <a:srgbClr val="2C4638"/>
                </a:solidFill>
                <a:latin typeface="Times New Roman"/>
                <a:cs typeface="Times New Roman"/>
              </a:rPr>
              <a:t>общества </a:t>
            </a:r>
            <a:r>
              <a:rPr sz="1500" spc="-36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500" dirty="0">
                <a:solidFill>
                  <a:srgbClr val="2C4638"/>
                </a:solidFill>
                <a:latin typeface="Times New Roman"/>
                <a:cs typeface="Times New Roman"/>
              </a:rPr>
              <a:t>и </a:t>
            </a:r>
            <a:r>
              <a:rPr sz="1500" spc="-5" dirty="0">
                <a:solidFill>
                  <a:srgbClr val="2C4638"/>
                </a:solidFill>
                <a:latin typeface="Times New Roman"/>
                <a:cs typeface="Times New Roman"/>
              </a:rPr>
              <a:t>гражданами, </a:t>
            </a:r>
            <a:r>
              <a:rPr sz="1500" dirty="0">
                <a:solidFill>
                  <a:srgbClr val="2C4638"/>
                </a:solidFill>
                <a:latin typeface="Times New Roman"/>
                <a:cs typeface="Times New Roman"/>
              </a:rPr>
              <a:t>а также </a:t>
            </a:r>
            <a:r>
              <a:rPr sz="1500" spc="-5" dirty="0">
                <a:solidFill>
                  <a:srgbClr val="2C4638"/>
                </a:solidFill>
                <a:latin typeface="Times New Roman"/>
                <a:cs typeface="Times New Roman"/>
              </a:rPr>
              <a:t>создание эффективной системы обратной связи, обеспечение доступности информации </a:t>
            </a:r>
            <a:r>
              <a:rPr sz="15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500" spc="-5" dirty="0">
                <a:solidFill>
                  <a:srgbClr val="2C4638"/>
                </a:solidFill>
                <a:latin typeface="Times New Roman"/>
                <a:cs typeface="Times New Roman"/>
              </a:rPr>
              <a:t>деятельности министерства</a:t>
            </a:r>
            <a:endParaRPr sz="1500" dirty="0">
              <a:latin typeface="Times New Roman"/>
              <a:cs typeface="Times New Roman"/>
            </a:endParaRPr>
          </a:p>
        </p:txBody>
      </p:sp>
      <p:sp>
        <p:nvSpPr>
          <p:cNvPr id="6" name="object 6">
            <a:hlinkClick r:id="rId6" action="ppaction://hlinksldjump"/>
          </p:cNvPr>
          <p:cNvSpPr txBox="1"/>
          <p:nvPr/>
        </p:nvSpPr>
        <p:spPr>
          <a:xfrm>
            <a:off x="647700" y="5667502"/>
            <a:ext cx="9397365" cy="690880"/>
          </a:xfrm>
          <a:prstGeom prst="rect">
            <a:avLst/>
          </a:prstGeom>
          <a:gradFill>
            <a:gsLst>
              <a:gs pos="0">
                <a:schemeClr val="accent3">
                  <a:lumMod val="20000"/>
                  <a:lumOff val="80000"/>
                </a:schemeClr>
              </a:gs>
              <a:gs pos="39999">
                <a:schemeClr val="accent3">
                  <a:lumMod val="60000"/>
                  <a:lumOff val="40000"/>
                </a:schemeClr>
              </a:gs>
              <a:gs pos="7000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  <a:path path="circle">
              <a:fillToRect l="100000" t="100000"/>
            </a:path>
          </a:gradFill>
          <a:ln w="6096">
            <a:solidFill>
              <a:srgbClr val="000000"/>
            </a:solidFill>
          </a:ln>
        </p:spPr>
        <p:txBody>
          <a:bodyPr vert="horz" wrap="square" lIns="0" tIns="13335" rIns="0" bIns="0" rtlCol="0">
            <a:spAutoFit/>
          </a:bodyPr>
          <a:lstStyle/>
          <a:p>
            <a:pPr marL="71120" marR="64769" indent="449580" algn="just">
              <a:lnSpc>
                <a:spcPts val="1730"/>
              </a:lnSpc>
              <a:spcBef>
                <a:spcPts val="105"/>
              </a:spcBef>
            </a:pPr>
            <a:r>
              <a:rPr sz="1500" b="1" dirty="0">
                <a:solidFill>
                  <a:srgbClr val="2C4638"/>
                </a:solidFill>
                <a:latin typeface="Times New Roman"/>
                <a:cs typeface="Times New Roman"/>
              </a:rPr>
              <a:t>4. </a:t>
            </a:r>
            <a:r>
              <a:rPr sz="1500" spc="-5" dirty="0">
                <a:solidFill>
                  <a:srgbClr val="2C4638"/>
                </a:solidFill>
                <a:latin typeface="Times New Roman"/>
                <a:cs typeface="Times New Roman"/>
              </a:rPr>
              <a:t>Выполнение</a:t>
            </a:r>
            <a:r>
              <a:rPr sz="15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500" spc="-5" dirty="0">
                <a:solidFill>
                  <a:srgbClr val="2C4638"/>
                </a:solidFill>
                <a:latin typeface="Times New Roman"/>
                <a:cs typeface="Times New Roman"/>
              </a:rPr>
              <a:t>Национального</a:t>
            </a:r>
            <a:r>
              <a:rPr sz="15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500" spc="-5" dirty="0">
                <a:solidFill>
                  <a:srgbClr val="2C4638"/>
                </a:solidFill>
                <a:latin typeface="Times New Roman"/>
                <a:cs typeface="Times New Roman"/>
              </a:rPr>
              <a:t>плана</a:t>
            </a:r>
            <a:r>
              <a:rPr sz="15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500" spc="-5" dirty="0">
                <a:solidFill>
                  <a:srgbClr val="2C4638"/>
                </a:solidFill>
                <a:latin typeface="Times New Roman"/>
                <a:cs typeface="Times New Roman"/>
              </a:rPr>
              <a:t>противодействия</a:t>
            </a:r>
            <a:r>
              <a:rPr sz="15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500" spc="-5" dirty="0">
                <a:solidFill>
                  <a:srgbClr val="2C4638"/>
                </a:solidFill>
                <a:latin typeface="Times New Roman"/>
                <a:cs typeface="Times New Roman"/>
              </a:rPr>
              <a:t>коррупции</a:t>
            </a:r>
            <a:r>
              <a:rPr sz="15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500" spc="-5" dirty="0">
                <a:solidFill>
                  <a:srgbClr val="2C4638"/>
                </a:solidFill>
                <a:latin typeface="Times New Roman"/>
                <a:cs typeface="Times New Roman"/>
              </a:rPr>
              <a:t>на</a:t>
            </a:r>
            <a:r>
              <a:rPr sz="1500" dirty="0">
                <a:solidFill>
                  <a:srgbClr val="2C4638"/>
                </a:solidFill>
                <a:latin typeface="Times New Roman"/>
                <a:cs typeface="Times New Roman"/>
              </a:rPr>
              <a:t> 2018–2020</a:t>
            </a:r>
            <a:r>
              <a:rPr sz="1500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500" spc="-5" dirty="0">
                <a:solidFill>
                  <a:srgbClr val="2C4638"/>
                </a:solidFill>
                <a:latin typeface="Times New Roman"/>
                <a:cs typeface="Times New Roman"/>
              </a:rPr>
              <a:t>годы,</a:t>
            </a:r>
            <a:r>
              <a:rPr sz="15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500" spc="-5" dirty="0">
                <a:solidFill>
                  <a:srgbClr val="2C4638"/>
                </a:solidFill>
                <a:latin typeface="Times New Roman"/>
                <a:cs typeface="Times New Roman"/>
              </a:rPr>
              <a:t>утвержденного </a:t>
            </a:r>
            <a:r>
              <a:rPr sz="15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500" spc="-5" dirty="0">
                <a:solidFill>
                  <a:srgbClr val="2C4638"/>
                </a:solidFill>
                <a:latin typeface="Times New Roman"/>
                <a:cs typeface="Times New Roman"/>
              </a:rPr>
              <a:t>Указом</a:t>
            </a:r>
            <a:r>
              <a:rPr sz="15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500" spc="-5" dirty="0">
                <a:solidFill>
                  <a:srgbClr val="2C4638"/>
                </a:solidFill>
                <a:latin typeface="Times New Roman"/>
                <a:cs typeface="Times New Roman"/>
              </a:rPr>
              <a:t>Президента</a:t>
            </a:r>
            <a:r>
              <a:rPr sz="15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500" spc="-5" dirty="0">
                <a:solidFill>
                  <a:srgbClr val="2C4638"/>
                </a:solidFill>
                <a:latin typeface="Times New Roman"/>
                <a:cs typeface="Times New Roman"/>
              </a:rPr>
              <a:t>Российской</a:t>
            </a:r>
            <a:r>
              <a:rPr sz="15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500" spc="-5" dirty="0">
                <a:solidFill>
                  <a:srgbClr val="2C4638"/>
                </a:solidFill>
                <a:latin typeface="Times New Roman"/>
                <a:cs typeface="Times New Roman"/>
              </a:rPr>
              <a:t>Федерации</a:t>
            </a:r>
            <a:r>
              <a:rPr sz="1500" dirty="0">
                <a:solidFill>
                  <a:srgbClr val="2C4638"/>
                </a:solidFill>
                <a:latin typeface="Times New Roman"/>
                <a:cs typeface="Times New Roman"/>
              </a:rPr>
              <a:t> от</a:t>
            </a:r>
            <a:r>
              <a:rPr sz="1500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500" dirty="0">
                <a:solidFill>
                  <a:srgbClr val="2C4638"/>
                </a:solidFill>
                <a:latin typeface="Times New Roman"/>
                <a:cs typeface="Times New Roman"/>
              </a:rPr>
              <a:t>29</a:t>
            </a:r>
            <a:r>
              <a:rPr sz="1500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500" spc="-5" dirty="0">
                <a:solidFill>
                  <a:srgbClr val="2C4638"/>
                </a:solidFill>
                <a:latin typeface="Times New Roman"/>
                <a:cs typeface="Times New Roman"/>
              </a:rPr>
              <a:t>июня</a:t>
            </a:r>
            <a:r>
              <a:rPr sz="1500" dirty="0">
                <a:solidFill>
                  <a:srgbClr val="2C4638"/>
                </a:solidFill>
                <a:latin typeface="Times New Roman"/>
                <a:cs typeface="Times New Roman"/>
              </a:rPr>
              <a:t> 2018</a:t>
            </a:r>
            <a:r>
              <a:rPr sz="1500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500" spc="-5" dirty="0">
                <a:solidFill>
                  <a:srgbClr val="2C4638"/>
                </a:solidFill>
                <a:latin typeface="Times New Roman"/>
                <a:cs typeface="Times New Roman"/>
              </a:rPr>
              <a:t>года</a:t>
            </a:r>
            <a:r>
              <a:rPr sz="1500" dirty="0">
                <a:solidFill>
                  <a:srgbClr val="2C4638"/>
                </a:solidFill>
                <a:latin typeface="Times New Roman"/>
                <a:cs typeface="Times New Roman"/>
              </a:rPr>
              <a:t> №</a:t>
            </a:r>
            <a:r>
              <a:rPr sz="1500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500" dirty="0">
                <a:solidFill>
                  <a:srgbClr val="2C4638"/>
                </a:solidFill>
                <a:latin typeface="Times New Roman"/>
                <a:cs typeface="Times New Roman"/>
              </a:rPr>
              <a:t>378</a:t>
            </a:r>
            <a:r>
              <a:rPr sz="1500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500" spc="-10" dirty="0">
                <a:solidFill>
                  <a:srgbClr val="2C4638"/>
                </a:solidFill>
                <a:latin typeface="Times New Roman"/>
                <a:cs typeface="Times New Roman"/>
              </a:rPr>
              <a:t>«О</a:t>
            </a:r>
            <a:r>
              <a:rPr sz="1500" spc="-5" dirty="0">
                <a:solidFill>
                  <a:srgbClr val="2C4638"/>
                </a:solidFill>
                <a:latin typeface="Times New Roman"/>
                <a:cs typeface="Times New Roman"/>
              </a:rPr>
              <a:t> национальном</a:t>
            </a:r>
            <a:r>
              <a:rPr sz="1500" spc="37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500" spc="-5" dirty="0">
                <a:solidFill>
                  <a:srgbClr val="2C4638"/>
                </a:solidFill>
                <a:latin typeface="Times New Roman"/>
                <a:cs typeface="Times New Roman"/>
              </a:rPr>
              <a:t>плане </a:t>
            </a:r>
            <a:r>
              <a:rPr sz="15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500" spc="-5" dirty="0">
                <a:solidFill>
                  <a:srgbClr val="2C4638"/>
                </a:solidFill>
                <a:latin typeface="Times New Roman"/>
                <a:cs typeface="Times New Roman"/>
              </a:rPr>
              <a:t>противодействия</a:t>
            </a:r>
            <a:r>
              <a:rPr sz="1500" spc="-1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500" spc="-5" dirty="0">
                <a:solidFill>
                  <a:srgbClr val="2C4638"/>
                </a:solidFill>
                <a:latin typeface="Times New Roman"/>
                <a:cs typeface="Times New Roman"/>
              </a:rPr>
              <a:t>коррупции на</a:t>
            </a:r>
            <a:r>
              <a:rPr sz="1500" spc="-1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500" spc="-5" dirty="0">
                <a:solidFill>
                  <a:srgbClr val="2C4638"/>
                </a:solidFill>
                <a:latin typeface="Times New Roman"/>
                <a:cs typeface="Times New Roman"/>
              </a:rPr>
              <a:t>2018–2020</a:t>
            </a:r>
            <a:r>
              <a:rPr sz="15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500" spc="-5" dirty="0">
                <a:solidFill>
                  <a:srgbClr val="2C4638"/>
                </a:solidFill>
                <a:latin typeface="Times New Roman"/>
                <a:cs typeface="Times New Roman"/>
              </a:rPr>
              <a:t>годы»</a:t>
            </a:r>
            <a:endParaRPr sz="15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256403" y="421640"/>
            <a:ext cx="17780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004200"/>
                </a:solidFill>
                <a:latin typeface="Times New Roman"/>
                <a:cs typeface="Times New Roman"/>
              </a:rPr>
              <a:t>10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47700" y="798830"/>
            <a:ext cx="9397365" cy="441959"/>
          </a:xfrm>
          <a:prstGeom prst="rect">
            <a:avLst/>
          </a:prstGeom>
          <a:gradFill>
            <a:gsLst>
              <a:gs pos="0">
                <a:schemeClr val="accent3">
                  <a:lumMod val="20000"/>
                  <a:lumOff val="80000"/>
                </a:schemeClr>
              </a:gs>
              <a:gs pos="39999">
                <a:schemeClr val="accent3">
                  <a:lumMod val="60000"/>
                  <a:lumOff val="40000"/>
                </a:schemeClr>
              </a:gs>
              <a:gs pos="7000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  <a:path path="circle">
              <a:fillToRect l="100000" t="100000"/>
            </a:path>
          </a:gradFill>
          <a:ln w="6096">
            <a:solidFill>
              <a:srgbClr val="000000"/>
            </a:solidFill>
          </a:ln>
        </p:spPr>
        <p:txBody>
          <a:bodyPr vert="horz" wrap="square" lIns="0" tIns="15240" rIns="0" bIns="0" rtlCol="0">
            <a:spAutoFit/>
          </a:bodyPr>
          <a:lstStyle/>
          <a:p>
            <a:pPr marL="71120" marR="68580" indent="449580">
              <a:lnSpc>
                <a:spcPts val="1620"/>
              </a:lnSpc>
              <a:spcBef>
                <a:spcPts val="120"/>
              </a:spcBef>
              <a:tabLst>
                <a:tab pos="877569" algn="l"/>
                <a:tab pos="2651125" algn="l"/>
                <a:tab pos="3484245" algn="l"/>
                <a:tab pos="4366260" algn="l"/>
                <a:tab pos="4601210" algn="l"/>
                <a:tab pos="5694680" algn="l"/>
                <a:tab pos="6471285" algn="l"/>
                <a:tab pos="7293609" algn="l"/>
                <a:tab pos="7922259" algn="l"/>
                <a:tab pos="8493125" algn="l"/>
                <a:tab pos="8910320" algn="l"/>
              </a:tabLst>
            </a:pPr>
            <a:r>
              <a:rPr sz="1400" b="1" spc="5" dirty="0">
                <a:solidFill>
                  <a:srgbClr val="2C4638"/>
                </a:solidFill>
                <a:latin typeface="Times New Roman"/>
                <a:cs typeface="Times New Roman"/>
              </a:rPr>
              <a:t>17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.	</a:t>
            </a:r>
            <a:r>
              <a:rPr sz="1400" b="1" spc="-20" dirty="0">
                <a:solidFill>
                  <a:srgbClr val="2C4638"/>
                </a:solidFill>
                <a:latin typeface="Times New Roman"/>
                <a:cs typeface="Times New Roman"/>
              </a:rPr>
              <a:t>С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о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вер</a:t>
            </a:r>
            <a:r>
              <a:rPr sz="1400" b="1" spc="-15" dirty="0">
                <a:solidFill>
                  <a:srgbClr val="2C4638"/>
                </a:solidFill>
                <a:latin typeface="Times New Roman"/>
                <a:cs typeface="Times New Roman"/>
              </a:rPr>
              <a:t>ш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енст</a:t>
            </a:r>
            <a:r>
              <a:rPr sz="1400" b="1" spc="-15" dirty="0">
                <a:solidFill>
                  <a:srgbClr val="2C4638"/>
                </a:solidFill>
                <a:latin typeface="Times New Roman"/>
                <a:cs typeface="Times New Roman"/>
              </a:rPr>
              <a:t>в</a:t>
            </a:r>
            <a:r>
              <a:rPr sz="1400" b="1" spc="-10" dirty="0">
                <a:solidFill>
                  <a:srgbClr val="2C4638"/>
                </a:solidFill>
                <a:latin typeface="Times New Roman"/>
                <a:cs typeface="Times New Roman"/>
              </a:rPr>
              <a:t>о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ван</a:t>
            </a:r>
            <a:r>
              <a:rPr sz="1400" b="1" spc="-10" dirty="0">
                <a:solidFill>
                  <a:srgbClr val="2C4638"/>
                </a:solidFill>
                <a:latin typeface="Times New Roman"/>
                <a:cs typeface="Times New Roman"/>
              </a:rPr>
              <a:t>и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е	у</a:t>
            </a:r>
            <a:r>
              <a:rPr sz="1400" b="1" spc="-15" dirty="0">
                <a:solidFill>
                  <a:srgbClr val="2C4638"/>
                </a:solidFill>
                <a:latin typeface="Times New Roman"/>
                <a:cs typeface="Times New Roman"/>
              </a:rPr>
              <a:t>с</a:t>
            </a:r>
            <a:r>
              <a:rPr sz="1400" b="1" spc="-10" dirty="0">
                <a:solidFill>
                  <a:srgbClr val="2C4638"/>
                </a:solidFill>
                <a:latin typeface="Times New Roman"/>
                <a:cs typeface="Times New Roman"/>
              </a:rPr>
              <a:t>л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о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в</a:t>
            </a:r>
            <a:r>
              <a:rPr sz="1400" b="1" spc="-10" dirty="0">
                <a:solidFill>
                  <a:srgbClr val="2C4638"/>
                </a:solidFill>
                <a:latin typeface="Times New Roman"/>
                <a:cs typeface="Times New Roman"/>
              </a:rPr>
              <a:t>и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й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,	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пр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о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ц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ед</a:t>
            </a:r>
            <a:r>
              <a:rPr sz="1400" b="1" spc="-10" dirty="0">
                <a:solidFill>
                  <a:srgbClr val="2C4638"/>
                </a:solidFill>
                <a:latin typeface="Times New Roman"/>
                <a:cs typeface="Times New Roman"/>
              </a:rPr>
              <a:t>у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р	и	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м</a:t>
            </a:r>
            <a:r>
              <a:rPr sz="1400" b="1" spc="-10" dirty="0">
                <a:solidFill>
                  <a:srgbClr val="2C4638"/>
                </a:solidFill>
                <a:latin typeface="Times New Roman"/>
                <a:cs typeface="Times New Roman"/>
              </a:rPr>
              <a:t>е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ха</a:t>
            </a:r>
            <a:r>
              <a:rPr sz="1400" b="1" spc="-20" dirty="0">
                <a:solidFill>
                  <a:srgbClr val="2C4638"/>
                </a:solidFill>
                <a:latin typeface="Times New Roman"/>
                <a:cs typeface="Times New Roman"/>
              </a:rPr>
              <a:t>н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и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зм</a:t>
            </a:r>
            <a:r>
              <a:rPr sz="1400" b="1" spc="5" dirty="0">
                <a:solidFill>
                  <a:srgbClr val="2C4638"/>
                </a:solidFill>
                <a:latin typeface="Times New Roman"/>
                <a:cs typeface="Times New Roman"/>
              </a:rPr>
              <a:t>о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в	</a:t>
            </a:r>
            <a:r>
              <a:rPr sz="1400" b="1" spc="-15" dirty="0">
                <a:solidFill>
                  <a:srgbClr val="2C4638"/>
                </a:solidFill>
                <a:latin typeface="Times New Roman"/>
                <a:cs typeface="Times New Roman"/>
              </a:rPr>
              <a:t>з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а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к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у</a:t>
            </a:r>
            <a:r>
              <a:rPr sz="1400" b="1" spc="-20" dirty="0">
                <a:solidFill>
                  <a:srgbClr val="2C4638"/>
                </a:solidFill>
                <a:latin typeface="Times New Roman"/>
                <a:cs typeface="Times New Roman"/>
              </a:rPr>
              <a:t>п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ок	</a:t>
            </a:r>
            <a:r>
              <a:rPr sz="1400" b="1" spc="-10" dirty="0">
                <a:solidFill>
                  <a:srgbClr val="2C4638"/>
                </a:solidFill>
                <a:latin typeface="Times New Roman"/>
                <a:cs typeface="Times New Roman"/>
              </a:rPr>
              <a:t>т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о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ва</a:t>
            </a:r>
            <a:r>
              <a:rPr sz="1400" b="1" spc="-10" dirty="0">
                <a:solidFill>
                  <a:srgbClr val="2C4638"/>
                </a:solidFill>
                <a:latin typeface="Times New Roman"/>
                <a:cs typeface="Times New Roman"/>
              </a:rPr>
              <a:t>р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о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в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,	</a:t>
            </a:r>
            <a:r>
              <a:rPr sz="1400" b="1" spc="-15" dirty="0">
                <a:solidFill>
                  <a:srgbClr val="2C4638"/>
                </a:solidFill>
                <a:latin typeface="Times New Roman"/>
                <a:cs typeface="Times New Roman"/>
              </a:rPr>
              <a:t>р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а</a:t>
            </a:r>
            <a:r>
              <a:rPr sz="1400" b="1" spc="-10" dirty="0">
                <a:solidFill>
                  <a:srgbClr val="2C4638"/>
                </a:solidFill>
                <a:latin typeface="Times New Roman"/>
                <a:cs typeface="Times New Roman"/>
              </a:rPr>
              <a:t>бо</a:t>
            </a:r>
            <a:r>
              <a:rPr sz="1400" b="1" spc="5" dirty="0">
                <a:solidFill>
                  <a:srgbClr val="2C4638"/>
                </a:solidFill>
                <a:latin typeface="Times New Roman"/>
                <a:cs typeface="Times New Roman"/>
              </a:rPr>
              <a:t>т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,	у</a:t>
            </a:r>
            <a:r>
              <a:rPr sz="1400" b="1" spc="-15" dirty="0">
                <a:solidFill>
                  <a:srgbClr val="2C4638"/>
                </a:solidFill>
                <a:latin typeface="Times New Roman"/>
                <a:cs typeface="Times New Roman"/>
              </a:rPr>
              <a:t>с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луг	</a:t>
            </a:r>
            <a:r>
              <a:rPr sz="1400" b="1" spc="-15" dirty="0">
                <a:solidFill>
                  <a:srgbClr val="2C4638"/>
                </a:solidFill>
                <a:latin typeface="Times New Roman"/>
                <a:cs typeface="Times New Roman"/>
              </a:rPr>
              <a:t>д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ля	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н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у</a:t>
            </a:r>
            <a:r>
              <a:rPr sz="1400" b="1" spc="-10" dirty="0">
                <a:solidFill>
                  <a:srgbClr val="2C4638"/>
                </a:solidFill>
                <a:latin typeface="Times New Roman"/>
                <a:cs typeface="Times New Roman"/>
              </a:rPr>
              <a:t>ж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д  Министерства.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06627" y="1418590"/>
            <a:ext cx="9281160" cy="5408532"/>
          </a:xfrm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indent="442913" algn="just"/>
            <a: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С 1 января 2020 года вступили в действие изменения, внесенные в Закон о контрактной системе, приняты иные нормативные правовые акты, затронувшие вопросы планирования закупок, формирования документации о закупке, сроки проведения закупок, хранения документов и др., а также установлены особенности осуществления закупок </a:t>
            </a:r>
            <a:b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в период пандемии. </a:t>
            </a:r>
          </a:p>
          <a:p>
            <a:pPr indent="442913" algn="just"/>
            <a: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В период с 30 марта по 12 мая 2020 года реализована возможность удаленной работы специалистов, в том числе </a:t>
            </a:r>
            <a:b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в ЕИС, информационной системе Свердловской области в сфере закупок, на электронных площадках. </a:t>
            </a:r>
          </a:p>
          <a:p>
            <a:pPr indent="442913" algn="just"/>
            <a: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В целях осуществления закупок товаров, работ, услуг: </a:t>
            </a:r>
          </a:p>
          <a:p>
            <a:pPr lvl="0" indent="442913" algn="just"/>
            <a: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  <a:sym typeface="Wingdings"/>
              </a:rPr>
              <a:t></a:t>
            </a:r>
            <a: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  <a:sym typeface="Wingdings"/>
              </a:rPr>
              <a:t> </a:t>
            </a:r>
            <a: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с 24.04.2020 осуществляются закупки у единственного поставщика (подрядчика, исполнителя) </a:t>
            </a:r>
            <a:b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по п. 4 ч. 1 ст. 93 Федерального закона от 05.04.2013 № 44-ФЗ «О контрактной системе в сфере закупок товаров, работ, услуг для обеспечения государственных и муниципальных нужд» на сумму до 600 тыс. руб., вместо до 300 тыс. руб.</a:t>
            </a:r>
            <a:b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 как было ранее. Увеличился процентный годовой лимит таких закупок: он составил 10% вместо 5% от совокупного годового объема закупок. В денежном выражении лимит остается прежним - 50 млн. руб. (ст. 2 Федерального закона </a:t>
            </a:r>
            <a:b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от 24.04.2020 № 124-ФЗ «О внесении изменений в отдельные законодательные акты российской федерации по вопросам обеспечения устойчивого развития экономики в условиях ухудшения ситуации в связи с распространением новой </a:t>
            </a:r>
            <a:r>
              <a:rPr lang="ru-RU" sz="1400" dirty="0" err="1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коронавирусной</a:t>
            </a:r>
            <a: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 инфекции»); </a:t>
            </a:r>
          </a:p>
          <a:p>
            <a:pPr lvl="0" indent="442913" algn="just"/>
            <a: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  <a:sym typeface="Wingdings"/>
              </a:rPr>
              <a:t></a:t>
            </a:r>
            <a: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  <a:sym typeface="Wingdings"/>
              </a:rPr>
              <a:t> </a:t>
            </a:r>
            <a: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применяется право не устанавливать требование обеспечения исполнения контракта, обеспечения гарантийных обязательств в извещении об осуществлении закупки и проекте контракта при осуществлении закупок </a:t>
            </a:r>
            <a:b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в соответствии со ст. 30 Федерального закона от 05.04.2013 № 44-ФЗ «О контрактной системе в сфере закупок товаров, работ, услуг для обеспечения государственных и муниципальных нужд» у субъектов малого предпринимательства и социально ориентированных некоммерческих организаций (ст. 112 Федерального закона от 01.04.2020 № 98-ФЗ </a:t>
            </a:r>
            <a:b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«О внесении изменений в отдельные законодательные акты российской федерации по вопросам предупреждения </a:t>
            </a:r>
            <a:b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и ликвидации чрезвычайных ситуаций» применяется с 01.04.2020 до 31.12.2020); </a:t>
            </a:r>
          </a:p>
          <a:p>
            <a:pPr lvl="0" indent="442913" algn="just"/>
            <a: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  <a:sym typeface="Wingdings"/>
              </a:rPr>
              <a:t></a:t>
            </a:r>
            <a: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  <a:sym typeface="Wingdings"/>
              </a:rPr>
              <a:t> </a:t>
            </a:r>
            <a: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внесены изменения в описания объекта закупки документации об аукционе в части применении каталога товаров, работ, услуг (далее – КТРУ) в связи с новой редакцией Правил использования КТРУ, вступивших в силу </a:t>
            </a:r>
            <a:b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с 30.12.2019  и применяется по отношению к закупкам, запланированным на 2020 год; </a:t>
            </a:r>
            <a:endParaRPr lang="ru-RU" sz="1400" dirty="0">
              <a:solidFill>
                <a:srgbClr val="2F4B4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06627" y="421640"/>
            <a:ext cx="9277350" cy="9944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004200"/>
                </a:solidFill>
                <a:latin typeface="Times New Roman"/>
                <a:cs typeface="Times New Roman"/>
              </a:rPr>
              <a:t>11</a:t>
            </a:r>
            <a:endParaRPr sz="12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50" dirty="0">
              <a:latin typeface="Times New Roman"/>
              <a:cs typeface="Times New Roman"/>
            </a:endParaRPr>
          </a:p>
          <a:p>
            <a:pPr marL="12700" marR="5080" indent="449580" algn="just">
              <a:lnSpc>
                <a:spcPct val="96100"/>
              </a:lnSpc>
              <a:tabLst>
                <a:tab pos="824230" algn="l"/>
              </a:tabLst>
            </a:pPr>
            <a: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  <a:sym typeface="Wingdings"/>
              </a:rPr>
              <a:t></a:t>
            </a:r>
            <a: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  <a:sym typeface="Wingdings"/>
              </a:rPr>
              <a:t> </a:t>
            </a:r>
            <a:r>
              <a:rPr sz="1400" dirty="0" smtClean="0">
                <a:solidFill>
                  <a:srgbClr val="2C4638"/>
                </a:solidFill>
                <a:latin typeface="Times New Roman"/>
                <a:cs typeface="Times New Roman"/>
              </a:rPr>
              <a:t>с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учетом объявленных нерабочих дней 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24 июня и 1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июля 2020 года определены сроки, </a:t>
            </a:r>
            <a:r>
              <a:rPr lang="ru-RU" sz="1400" spc="-5" dirty="0" smtClean="0">
                <a:solidFill>
                  <a:srgbClr val="2C4638"/>
                </a:solidFill>
                <a:latin typeface="Times New Roman"/>
                <a:cs typeface="Times New Roman"/>
              </a:rPr>
              <a:t>устанавливаемые</a:t>
            </a:r>
            <a:br>
              <a:rPr lang="ru-RU" sz="1400" spc="-5" dirty="0" smtClean="0">
                <a:solidFill>
                  <a:srgbClr val="2C4638"/>
                </a:solidFill>
                <a:latin typeface="Times New Roman"/>
                <a:cs typeface="Times New Roman"/>
              </a:rPr>
            </a:br>
            <a:r>
              <a:rPr sz="1400" dirty="0" smtClean="0">
                <a:solidFill>
                  <a:srgbClr val="2C4638"/>
                </a:solidFill>
                <a:latin typeface="Times New Roman"/>
                <a:cs typeface="Times New Roman"/>
              </a:rPr>
              <a:t>в </a:t>
            </a:r>
            <a:r>
              <a:rPr sz="1400" spc="5" dirty="0" smtClean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документации, 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к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которым относятся: срок рассмотрения заявок 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на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участие 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в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электронном аукционе; 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дата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проведения 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электронного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аукциона.</a:t>
            </a:r>
            <a:endParaRPr sz="1400" dirty="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47700" y="1617218"/>
            <a:ext cx="9397365" cy="645160"/>
          </a:xfrm>
          <a:prstGeom prst="rect">
            <a:avLst/>
          </a:prstGeom>
          <a:gradFill>
            <a:gsLst>
              <a:gs pos="0">
                <a:schemeClr val="accent3">
                  <a:lumMod val="20000"/>
                  <a:lumOff val="80000"/>
                </a:schemeClr>
              </a:gs>
              <a:gs pos="39999">
                <a:schemeClr val="accent3">
                  <a:lumMod val="60000"/>
                  <a:lumOff val="40000"/>
                </a:schemeClr>
              </a:gs>
              <a:gs pos="7000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  <a:path path="circle">
              <a:fillToRect l="100000" t="100000"/>
            </a:path>
          </a:gradFill>
          <a:ln w="6096">
            <a:solidFill>
              <a:srgbClr val="000000"/>
            </a:solidFill>
          </a:ln>
        </p:spPr>
        <p:txBody>
          <a:bodyPr vert="horz" wrap="square" lIns="0" tIns="10160" rIns="0" bIns="0" rtlCol="0">
            <a:spAutoFit/>
          </a:bodyPr>
          <a:lstStyle/>
          <a:p>
            <a:pPr marL="71120" marR="62230" indent="449580" algn="just">
              <a:lnSpc>
                <a:spcPct val="96200"/>
              </a:lnSpc>
              <a:spcBef>
                <a:spcPts val="80"/>
              </a:spcBef>
            </a:pPr>
            <a:r>
              <a:rPr sz="1400" b="1" spc="5" dirty="0">
                <a:solidFill>
                  <a:srgbClr val="2C4638"/>
                </a:solidFill>
                <a:latin typeface="Times New Roman"/>
                <a:cs typeface="Times New Roman"/>
              </a:rPr>
              <a:t>18.</a:t>
            </a:r>
            <a:r>
              <a:rPr sz="1400" b="1" spc="1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Обеспечение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ведения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документооборота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Министерства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 в</a:t>
            </a:r>
            <a:r>
              <a:rPr sz="1400" b="1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системе</a:t>
            </a:r>
            <a:r>
              <a:rPr sz="1400" b="1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электронного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документооборота 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государственных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органов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Свердловской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области,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позволяющей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осуществлять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ведение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 учета</a:t>
            </a:r>
            <a:r>
              <a:rPr sz="1400" b="1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и</a:t>
            </a:r>
            <a:r>
              <a:rPr sz="1400" b="1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контроля 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 исполнения</a:t>
            </a:r>
            <a:r>
              <a:rPr sz="1400" b="1" spc="-1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документов.</a:t>
            </a:r>
            <a:endParaRPr sz="1400" dirty="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06627" y="2441575"/>
            <a:ext cx="9273540" cy="2400016"/>
          </a:xfrm>
          <a:prstGeom prst="rect">
            <a:avLst/>
          </a:prstGeom>
        </p:spPr>
        <p:txBody>
          <a:bodyPr vert="horz" wrap="square" lIns="0" tIns="27305" rIns="0" bIns="0" rtlCol="0">
            <a:spAutoFit/>
          </a:bodyPr>
          <a:lstStyle/>
          <a:p>
            <a:pPr marL="12700" marR="5080" indent="449580">
              <a:lnSpc>
                <a:spcPts val="1610"/>
              </a:lnSpc>
              <a:spcBef>
                <a:spcPts val="215"/>
              </a:spcBef>
              <a:tabLst>
                <a:tab pos="812165" algn="l"/>
                <a:tab pos="1350010" algn="l"/>
                <a:tab pos="1783714" algn="l"/>
                <a:tab pos="2048510" algn="l"/>
                <a:tab pos="3319145" algn="l"/>
                <a:tab pos="4232910" algn="l"/>
                <a:tab pos="5484495" algn="l"/>
                <a:tab pos="6266180" algn="l"/>
                <a:tab pos="7411720" algn="l"/>
                <a:tab pos="8234680" algn="l"/>
              </a:tabLst>
            </a:pP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За	</a:t>
            </a:r>
            <a:r>
              <a:rPr sz="1400" spc="-10" dirty="0">
                <a:solidFill>
                  <a:srgbClr val="2C4638"/>
                </a:solidFill>
                <a:latin typeface="Times New Roman"/>
                <a:cs typeface="Times New Roman"/>
              </a:rPr>
              <a:t>2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0</a:t>
            </a:r>
            <a:r>
              <a:rPr sz="1400" spc="-10" dirty="0">
                <a:solidFill>
                  <a:srgbClr val="2C4638"/>
                </a:solidFill>
                <a:latin typeface="Times New Roman"/>
                <a:cs typeface="Times New Roman"/>
              </a:rPr>
              <a:t>2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0	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г</a:t>
            </a:r>
            <a:r>
              <a:rPr sz="1400" spc="-10" dirty="0">
                <a:solidFill>
                  <a:srgbClr val="2C4638"/>
                </a:solidFill>
                <a:latin typeface="Times New Roman"/>
                <a:cs typeface="Times New Roman"/>
              </a:rPr>
              <a:t>о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д	в	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М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ин</a:t>
            </a:r>
            <a:r>
              <a:rPr sz="1400" spc="-10" dirty="0">
                <a:solidFill>
                  <a:srgbClr val="2C4638"/>
                </a:solidFill>
                <a:latin typeface="Times New Roman"/>
                <a:cs typeface="Times New Roman"/>
              </a:rPr>
              <a:t>и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ст</a:t>
            </a:r>
            <a:r>
              <a:rPr sz="1400" spc="-15" dirty="0">
                <a:solidFill>
                  <a:srgbClr val="2C4638"/>
                </a:solidFill>
                <a:latin typeface="Times New Roman"/>
                <a:cs typeface="Times New Roman"/>
              </a:rPr>
              <a:t>е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рстве	ф</a:t>
            </a:r>
            <a:r>
              <a:rPr sz="1400" spc="-10" dirty="0">
                <a:solidFill>
                  <a:srgbClr val="2C4638"/>
                </a:solidFill>
                <a:latin typeface="Times New Roman"/>
                <a:cs typeface="Times New Roman"/>
              </a:rPr>
              <a:t>и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на</a:t>
            </a:r>
            <a:r>
              <a:rPr sz="1400" spc="-10" dirty="0">
                <a:solidFill>
                  <a:srgbClr val="2C4638"/>
                </a:solidFill>
                <a:latin typeface="Times New Roman"/>
                <a:cs typeface="Times New Roman"/>
              </a:rPr>
              <a:t>н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с</a:t>
            </a:r>
            <a:r>
              <a:rPr sz="1400" spc="5" dirty="0">
                <a:solidFill>
                  <a:srgbClr val="2C4638"/>
                </a:solidFill>
                <a:latin typeface="Times New Roman"/>
                <a:cs typeface="Times New Roman"/>
              </a:rPr>
              <a:t>о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в	Св</a:t>
            </a:r>
            <a:r>
              <a:rPr sz="1400" spc="-15" dirty="0">
                <a:solidFill>
                  <a:srgbClr val="2C4638"/>
                </a:solidFill>
                <a:latin typeface="Times New Roman"/>
                <a:cs typeface="Times New Roman"/>
              </a:rPr>
              <a:t>е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рд</a:t>
            </a:r>
            <a:r>
              <a:rPr sz="1400" spc="-20" dirty="0">
                <a:solidFill>
                  <a:srgbClr val="2C4638"/>
                </a:solidFill>
                <a:latin typeface="Times New Roman"/>
                <a:cs typeface="Times New Roman"/>
              </a:rPr>
              <a:t>л</a:t>
            </a:r>
            <a:r>
              <a:rPr sz="1400" spc="-10" dirty="0">
                <a:solidFill>
                  <a:srgbClr val="2C4638"/>
                </a:solidFill>
                <a:latin typeface="Times New Roman"/>
                <a:cs typeface="Times New Roman"/>
              </a:rPr>
              <a:t>о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вск</a:t>
            </a:r>
            <a:r>
              <a:rPr sz="1400" spc="-10" dirty="0">
                <a:solidFill>
                  <a:srgbClr val="2C4638"/>
                </a:solidFill>
                <a:latin typeface="Times New Roman"/>
                <a:cs typeface="Times New Roman"/>
              </a:rPr>
              <a:t>о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й	об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л</a:t>
            </a:r>
            <a:r>
              <a:rPr sz="1400" spc="-15" dirty="0">
                <a:solidFill>
                  <a:srgbClr val="2C4638"/>
                </a:solidFill>
                <a:latin typeface="Times New Roman"/>
                <a:cs typeface="Times New Roman"/>
              </a:rPr>
              <a:t>а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сти	</a:t>
            </a:r>
            <a:r>
              <a:rPr sz="1400" spc="-10" dirty="0">
                <a:solidFill>
                  <a:srgbClr val="2C4638"/>
                </a:solidFill>
                <a:latin typeface="Times New Roman"/>
                <a:cs typeface="Times New Roman"/>
              </a:rPr>
              <a:t>п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о</a:t>
            </a:r>
            <a:r>
              <a:rPr sz="1400" spc="-15" dirty="0">
                <a:solidFill>
                  <a:srgbClr val="2C4638"/>
                </a:solidFill>
                <a:latin typeface="Times New Roman"/>
                <a:cs typeface="Times New Roman"/>
              </a:rPr>
              <a:t>с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ре</a:t>
            </a:r>
            <a:r>
              <a:rPr sz="1400" spc="-10" dirty="0">
                <a:solidFill>
                  <a:srgbClr val="2C4638"/>
                </a:solidFill>
                <a:latin typeface="Times New Roman"/>
                <a:cs typeface="Times New Roman"/>
              </a:rPr>
              <a:t>д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ством	</a:t>
            </a:r>
            <a:r>
              <a:rPr sz="1400" spc="-15" dirty="0">
                <a:solidFill>
                  <a:srgbClr val="2C4638"/>
                </a:solidFill>
                <a:latin typeface="Times New Roman"/>
                <a:cs typeface="Times New Roman"/>
              </a:rPr>
              <a:t>с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ист</a:t>
            </a:r>
            <a:r>
              <a:rPr sz="1400" spc="-15" dirty="0">
                <a:solidFill>
                  <a:srgbClr val="2C4638"/>
                </a:solidFill>
                <a:latin typeface="Times New Roman"/>
                <a:cs typeface="Times New Roman"/>
              </a:rPr>
              <a:t>е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мы	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э</a:t>
            </a:r>
            <a:r>
              <a:rPr sz="1400" spc="-10" dirty="0">
                <a:solidFill>
                  <a:srgbClr val="2C4638"/>
                </a:solidFill>
                <a:latin typeface="Times New Roman"/>
                <a:cs typeface="Times New Roman"/>
              </a:rPr>
              <a:t>л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ект</a:t>
            </a:r>
            <a:r>
              <a:rPr sz="1400" spc="-10" dirty="0">
                <a:solidFill>
                  <a:srgbClr val="2C4638"/>
                </a:solidFill>
                <a:latin typeface="Times New Roman"/>
                <a:cs typeface="Times New Roman"/>
              </a:rPr>
              <a:t>р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о</a:t>
            </a:r>
            <a:r>
              <a:rPr sz="1400" spc="-10" dirty="0">
                <a:solidFill>
                  <a:srgbClr val="2C4638"/>
                </a:solidFill>
                <a:latin typeface="Times New Roman"/>
                <a:cs typeface="Times New Roman"/>
              </a:rPr>
              <a:t>нн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о</a:t>
            </a:r>
            <a:r>
              <a:rPr sz="1400" spc="-15" dirty="0">
                <a:solidFill>
                  <a:srgbClr val="2C4638"/>
                </a:solidFill>
                <a:latin typeface="Times New Roman"/>
                <a:cs typeface="Times New Roman"/>
              </a:rPr>
              <a:t>г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о 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документооборота</a:t>
            </a:r>
            <a:r>
              <a:rPr sz="1400" spc="-1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были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 err="1">
                <a:solidFill>
                  <a:srgbClr val="2C4638"/>
                </a:solidFill>
                <a:latin typeface="Times New Roman"/>
                <a:cs typeface="Times New Roman"/>
              </a:rPr>
              <a:t>зарегистрированы</a:t>
            </a:r>
            <a:r>
              <a:rPr sz="1400" spc="-5" dirty="0" smtClean="0">
                <a:solidFill>
                  <a:srgbClr val="2C4638"/>
                </a:solidFill>
                <a:latin typeface="Times New Roman"/>
                <a:cs typeface="Times New Roman"/>
              </a:rPr>
              <a:t>:</a:t>
            </a:r>
            <a:endParaRPr lang="ru-RU" sz="1400" spc="-5" dirty="0" smtClean="0">
              <a:solidFill>
                <a:srgbClr val="2C4638"/>
              </a:solidFill>
              <a:latin typeface="Times New Roman"/>
              <a:cs typeface="Times New Roman"/>
            </a:endParaRPr>
          </a:p>
          <a:p>
            <a:pPr marL="12700" marR="5080" indent="449580">
              <a:lnSpc>
                <a:spcPts val="1610"/>
              </a:lnSpc>
              <a:spcBef>
                <a:spcPts val="215"/>
              </a:spcBef>
              <a:tabLst>
                <a:tab pos="812165" algn="l"/>
                <a:tab pos="1350010" algn="l"/>
                <a:tab pos="1783714" algn="l"/>
                <a:tab pos="2048510" algn="l"/>
                <a:tab pos="3319145" algn="l"/>
                <a:tab pos="4232910" algn="l"/>
                <a:tab pos="5484495" algn="l"/>
                <a:tab pos="6266180" algn="l"/>
                <a:tab pos="7411720" algn="l"/>
                <a:tab pos="8234680" algn="l"/>
              </a:tabLst>
            </a:pPr>
            <a:endParaRPr lang="ru-RU" sz="1400" dirty="0" smtClean="0">
              <a:latin typeface="Times New Roman"/>
              <a:cs typeface="Times New Roman"/>
            </a:endParaRPr>
          </a:p>
          <a:p>
            <a:pPr marL="12700" marR="5080" indent="449580">
              <a:lnSpc>
                <a:spcPts val="1610"/>
              </a:lnSpc>
              <a:spcBef>
                <a:spcPts val="215"/>
              </a:spcBef>
              <a:tabLst>
                <a:tab pos="812165" algn="l"/>
                <a:tab pos="1350010" algn="l"/>
                <a:tab pos="1783714" algn="l"/>
                <a:tab pos="2048510" algn="l"/>
                <a:tab pos="3319145" algn="l"/>
                <a:tab pos="4232910" algn="l"/>
                <a:tab pos="5484495" algn="l"/>
                <a:tab pos="6266180" algn="l"/>
                <a:tab pos="7411720" algn="l"/>
                <a:tab pos="8234680" algn="l"/>
              </a:tabLst>
            </a:pPr>
            <a:endParaRPr lang="ru-RU" sz="1400" dirty="0" smtClean="0">
              <a:latin typeface="Times New Roman"/>
              <a:cs typeface="Times New Roman"/>
            </a:endParaRPr>
          </a:p>
          <a:p>
            <a:pPr marL="12700" marR="5080" indent="449580">
              <a:lnSpc>
                <a:spcPts val="1610"/>
              </a:lnSpc>
              <a:spcBef>
                <a:spcPts val="215"/>
              </a:spcBef>
              <a:tabLst>
                <a:tab pos="812165" algn="l"/>
                <a:tab pos="1350010" algn="l"/>
                <a:tab pos="1783714" algn="l"/>
                <a:tab pos="2048510" algn="l"/>
                <a:tab pos="3319145" algn="l"/>
                <a:tab pos="4232910" algn="l"/>
                <a:tab pos="5484495" algn="l"/>
                <a:tab pos="6266180" algn="l"/>
                <a:tab pos="7411720" algn="l"/>
                <a:tab pos="8234680" algn="l"/>
              </a:tabLst>
            </a:pPr>
            <a:endParaRPr lang="ru-RU" sz="1400" dirty="0" smtClean="0">
              <a:latin typeface="Times New Roman"/>
              <a:cs typeface="Times New Roman"/>
            </a:endParaRPr>
          </a:p>
          <a:p>
            <a:pPr marL="12700" marR="5080" indent="449580">
              <a:lnSpc>
                <a:spcPts val="1610"/>
              </a:lnSpc>
              <a:spcBef>
                <a:spcPts val="215"/>
              </a:spcBef>
              <a:tabLst>
                <a:tab pos="812165" algn="l"/>
                <a:tab pos="1350010" algn="l"/>
                <a:tab pos="1783714" algn="l"/>
                <a:tab pos="2048510" algn="l"/>
                <a:tab pos="3319145" algn="l"/>
                <a:tab pos="4232910" algn="l"/>
                <a:tab pos="5484495" algn="l"/>
                <a:tab pos="6266180" algn="l"/>
                <a:tab pos="7411720" algn="l"/>
                <a:tab pos="8234680" algn="l"/>
              </a:tabLst>
            </a:pPr>
            <a:endParaRPr lang="ru-RU" sz="1400" dirty="0" smtClean="0">
              <a:latin typeface="Times New Roman"/>
              <a:cs typeface="Times New Roman"/>
            </a:endParaRPr>
          </a:p>
          <a:p>
            <a:pPr marL="12700" marR="5080" indent="449580">
              <a:lnSpc>
                <a:spcPts val="1610"/>
              </a:lnSpc>
              <a:spcBef>
                <a:spcPts val="215"/>
              </a:spcBef>
              <a:tabLst>
                <a:tab pos="812165" algn="l"/>
                <a:tab pos="1350010" algn="l"/>
                <a:tab pos="1783714" algn="l"/>
                <a:tab pos="2048510" algn="l"/>
                <a:tab pos="3319145" algn="l"/>
                <a:tab pos="4232910" algn="l"/>
                <a:tab pos="5484495" algn="l"/>
                <a:tab pos="6266180" algn="l"/>
                <a:tab pos="7411720" algn="l"/>
                <a:tab pos="8234680" algn="l"/>
              </a:tabLst>
            </a:pPr>
            <a:endParaRPr lang="ru-RU" sz="1400" dirty="0" smtClean="0">
              <a:latin typeface="Times New Roman"/>
              <a:cs typeface="Times New Roman"/>
            </a:endParaRPr>
          </a:p>
          <a:p>
            <a:pPr marL="12700" marR="328295" indent="449580" algn="just">
              <a:lnSpc>
                <a:spcPts val="1610"/>
              </a:lnSpc>
              <a:spcBef>
                <a:spcPts val="40"/>
              </a:spcBef>
            </a:pPr>
            <a:r>
              <a:rPr sz="1400" spc="-5" dirty="0" err="1" smtClean="0">
                <a:solidFill>
                  <a:srgbClr val="2C4638"/>
                </a:solidFill>
                <a:latin typeface="Times New Roman"/>
                <a:cs typeface="Times New Roman"/>
              </a:rPr>
              <a:t>На</a:t>
            </a:r>
            <a:r>
              <a:rPr sz="1400" spc="10" dirty="0" smtClean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исполнение</a:t>
            </a:r>
            <a:r>
              <a:rPr sz="1400" spc="1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Министерству 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от</a:t>
            </a:r>
            <a:r>
              <a:rPr sz="1400" spc="1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Губернатора</a:t>
            </a:r>
            <a:r>
              <a:rPr sz="1400" spc="1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Свердловской</a:t>
            </a:r>
            <a:r>
              <a:rPr sz="1400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области,</a:t>
            </a:r>
            <a:r>
              <a:rPr sz="1400" spc="1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заместителей</a:t>
            </a:r>
            <a:r>
              <a:rPr sz="1400" spc="2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 err="1">
                <a:solidFill>
                  <a:srgbClr val="2C4638"/>
                </a:solidFill>
                <a:latin typeface="Times New Roman"/>
                <a:cs typeface="Times New Roman"/>
              </a:rPr>
              <a:t>Губернатора</a:t>
            </a:r>
            <a:r>
              <a:rPr sz="1400" spc="1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 err="1" smtClean="0">
                <a:solidFill>
                  <a:srgbClr val="2C4638"/>
                </a:solidFill>
                <a:latin typeface="Times New Roman"/>
                <a:cs typeface="Times New Roman"/>
              </a:rPr>
              <a:t>Свердловской</a:t>
            </a:r>
            <a:r>
              <a:rPr lang="ru-RU" sz="1400" spc="-5" dirty="0" smtClean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 err="1" smtClean="0">
                <a:solidFill>
                  <a:srgbClr val="2C4638"/>
                </a:solidFill>
                <a:latin typeface="Times New Roman"/>
                <a:cs typeface="Times New Roman"/>
              </a:rPr>
              <a:t>области</a:t>
            </a:r>
            <a:r>
              <a:rPr sz="1400" spc="-5" dirty="0" smtClean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выдано</a:t>
            </a:r>
            <a:r>
              <a:rPr sz="1400" spc="-1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7891</a:t>
            </a:r>
            <a:r>
              <a:rPr sz="1400" spc="1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поручение.</a:t>
            </a:r>
            <a:endParaRPr sz="1400" dirty="0">
              <a:latin typeface="Times New Roman"/>
              <a:cs typeface="Times New Roman"/>
            </a:endParaRPr>
          </a:p>
          <a:p>
            <a:pPr marL="462280" algn="just">
              <a:lnSpc>
                <a:spcPts val="1530"/>
              </a:lnSpc>
            </a:pP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Отчеты</a:t>
            </a:r>
            <a:r>
              <a:rPr sz="1400" spc="8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об</a:t>
            </a:r>
            <a:r>
              <a:rPr sz="1400" spc="8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исполнении</a:t>
            </a:r>
            <a:r>
              <a:rPr sz="1400" spc="8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направлены</a:t>
            </a:r>
            <a:r>
              <a:rPr sz="1400" spc="114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в</a:t>
            </a:r>
            <a:r>
              <a:rPr sz="1400" spc="8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Аппарат</a:t>
            </a:r>
            <a:r>
              <a:rPr sz="1400" spc="8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Губернатора</a:t>
            </a:r>
            <a:r>
              <a:rPr sz="1400" spc="8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Свердловской</a:t>
            </a:r>
            <a:r>
              <a:rPr sz="1400" spc="8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области</a:t>
            </a:r>
            <a:r>
              <a:rPr sz="1400" spc="8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и</a:t>
            </a:r>
            <a:r>
              <a:rPr sz="1400" spc="8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Правительства</a:t>
            </a:r>
            <a:r>
              <a:rPr sz="1400" spc="8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Свердловской</a:t>
            </a:r>
            <a:endParaRPr sz="1400" dirty="0">
              <a:latin typeface="Times New Roman"/>
              <a:cs typeface="Times New Roman"/>
            </a:endParaRPr>
          </a:p>
          <a:p>
            <a:pPr marL="12700">
              <a:lnSpc>
                <a:spcPts val="1645"/>
              </a:lnSpc>
            </a:pP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области,</a:t>
            </a:r>
            <a:r>
              <a:rPr sz="1400" spc="1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а</a:t>
            </a:r>
            <a:r>
              <a:rPr sz="1400" spc="1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также</a:t>
            </a:r>
            <a:r>
              <a:rPr sz="1400" spc="1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в</a:t>
            </a:r>
            <a:r>
              <a:rPr sz="1400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Департамент</a:t>
            </a:r>
            <a:r>
              <a:rPr sz="1400" spc="1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противодействия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коррупции</a:t>
            </a:r>
            <a:r>
              <a:rPr sz="1400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и</a:t>
            </a:r>
            <a:r>
              <a:rPr sz="1400" spc="1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контроля</a:t>
            </a:r>
            <a:r>
              <a:rPr sz="1400" spc="1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Свердловской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области.</a:t>
            </a:r>
            <a:endParaRPr sz="1400" dirty="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47700" y="5132578"/>
            <a:ext cx="9397365" cy="848994"/>
          </a:xfrm>
          <a:prstGeom prst="rect">
            <a:avLst/>
          </a:prstGeom>
          <a:gradFill>
            <a:gsLst>
              <a:gs pos="0">
                <a:schemeClr val="accent3">
                  <a:lumMod val="20000"/>
                  <a:lumOff val="80000"/>
                </a:schemeClr>
              </a:gs>
              <a:gs pos="39999">
                <a:schemeClr val="accent3">
                  <a:lumMod val="60000"/>
                  <a:lumOff val="40000"/>
                </a:schemeClr>
              </a:gs>
              <a:gs pos="7000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  <a:path path="circle">
              <a:fillToRect l="100000" t="100000"/>
            </a:path>
          </a:gradFill>
          <a:ln w="6096">
            <a:solidFill>
              <a:srgbClr val="000000"/>
            </a:solidFill>
          </a:ln>
        </p:spPr>
        <p:txBody>
          <a:bodyPr vert="horz" wrap="square" lIns="0" tIns="10160" rIns="0" bIns="0" rtlCol="0">
            <a:spAutoFit/>
          </a:bodyPr>
          <a:lstStyle/>
          <a:p>
            <a:pPr marL="71120" marR="67945" indent="449580" algn="just">
              <a:lnSpc>
                <a:spcPct val="96000"/>
              </a:lnSpc>
              <a:spcBef>
                <a:spcPts val="80"/>
              </a:spcBef>
            </a:pPr>
            <a:r>
              <a:rPr sz="1400" b="1" spc="5" dirty="0">
                <a:solidFill>
                  <a:srgbClr val="2C4638"/>
                </a:solidFill>
                <a:latin typeface="Times New Roman"/>
                <a:cs typeface="Times New Roman"/>
              </a:rPr>
              <a:t>19.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Рассмотрение правоприменительной практики по результатам вступивших 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в законную силу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решений 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судов,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арбитражных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 судов</a:t>
            </a:r>
            <a:r>
              <a:rPr sz="1400" b="1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о</a:t>
            </a:r>
            <a:r>
              <a:rPr sz="1400" b="1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признании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недействительными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ненормативных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правовых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актов,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незаконными 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решений 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и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действий 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(бездействия)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Министерства 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и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его должностных лиц 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в целях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выработки 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и принятия </a:t>
            </a:r>
            <a:r>
              <a:rPr sz="1400" b="1" dirty="0" err="1">
                <a:solidFill>
                  <a:srgbClr val="2C4638"/>
                </a:solidFill>
                <a:latin typeface="Times New Roman"/>
                <a:cs typeface="Times New Roman"/>
              </a:rPr>
              <a:t>мер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lang="ru-RU" sz="1400" b="1" dirty="0" smtClean="0">
                <a:solidFill>
                  <a:srgbClr val="2C4638"/>
                </a:solidFill>
                <a:latin typeface="Times New Roman"/>
                <a:cs typeface="Times New Roman"/>
              </a:rPr>
              <a:t/>
            </a:r>
            <a:br>
              <a:rPr lang="ru-RU" sz="1400" b="1" dirty="0" smtClean="0">
                <a:solidFill>
                  <a:srgbClr val="2C4638"/>
                </a:solidFill>
                <a:latin typeface="Times New Roman"/>
                <a:cs typeface="Times New Roman"/>
              </a:rPr>
            </a:br>
            <a:r>
              <a:rPr sz="1400" b="1" spc="-5" dirty="0" err="1" smtClean="0">
                <a:solidFill>
                  <a:srgbClr val="2C4638"/>
                </a:solidFill>
                <a:latin typeface="Times New Roman"/>
                <a:cs typeface="Times New Roman"/>
              </a:rPr>
              <a:t>по</a:t>
            </a:r>
            <a:r>
              <a:rPr sz="1400" b="1" spc="-5" dirty="0" smtClean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dirty="0" smtClean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предупреждению 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и устранению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 причин выявленных</a:t>
            </a:r>
            <a:r>
              <a:rPr sz="1400" b="1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нарушений.</a:t>
            </a:r>
            <a:endParaRPr sz="1400" dirty="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06627" y="6189980"/>
            <a:ext cx="9279890" cy="1314206"/>
          </a:xfrm>
          <a:prstGeom prst="rect">
            <a:avLst/>
          </a:prstGeom>
        </p:spPr>
        <p:txBody>
          <a:bodyPr vert="horz" wrap="square" lIns="0" tIns="21590" rIns="0" bIns="0" rtlCol="0">
            <a:spAutoFit/>
          </a:bodyPr>
          <a:lstStyle/>
          <a:p>
            <a:pPr marL="12700" marR="5080" indent="449580" algn="just">
              <a:lnSpc>
                <a:spcPct val="96100"/>
              </a:lnSpc>
              <a:spcBef>
                <a:spcPts val="170"/>
              </a:spcBef>
            </a:pP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Вопросы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правоприменительной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практики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при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наличии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вступивших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в</a:t>
            </a:r>
            <a:r>
              <a:rPr sz="1400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законную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силу</a:t>
            </a:r>
            <a:r>
              <a:rPr sz="1400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судебных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 err="1">
                <a:solidFill>
                  <a:srgbClr val="2C4638"/>
                </a:solidFill>
                <a:latin typeface="Times New Roman"/>
                <a:cs typeface="Times New Roman"/>
              </a:rPr>
              <a:t>решений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lang="ru-RU" sz="1400" dirty="0" smtClean="0">
                <a:solidFill>
                  <a:srgbClr val="2C4638"/>
                </a:solidFill>
                <a:latin typeface="Times New Roman"/>
                <a:cs typeface="Times New Roman"/>
              </a:rPr>
              <a:t/>
            </a:r>
            <a:br>
              <a:rPr lang="ru-RU" sz="1400" dirty="0" smtClean="0">
                <a:solidFill>
                  <a:srgbClr val="2C4638"/>
                </a:solidFill>
                <a:latin typeface="Times New Roman"/>
                <a:cs typeface="Times New Roman"/>
              </a:rPr>
            </a:br>
            <a:r>
              <a:rPr sz="1400" dirty="0" smtClean="0">
                <a:solidFill>
                  <a:srgbClr val="2C4638"/>
                </a:solidFill>
                <a:latin typeface="Times New Roman"/>
                <a:cs typeface="Times New Roman"/>
              </a:rPr>
              <a:t>о </a:t>
            </a:r>
            <a:r>
              <a:rPr sz="1400" spc="5" dirty="0" smtClean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признании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недействительными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ненормативных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правовых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актов,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незаконными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решений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и</a:t>
            </a:r>
            <a:r>
              <a:rPr sz="1400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действий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(бездействия) 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Министерства</a:t>
            </a:r>
            <a:r>
              <a:rPr sz="1400" spc="-2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и</a:t>
            </a:r>
            <a:r>
              <a:rPr sz="1400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его</a:t>
            </a:r>
            <a:r>
              <a:rPr sz="1400" spc="1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должностных</a:t>
            </a:r>
            <a:r>
              <a:rPr sz="1400" spc="1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лиц</a:t>
            </a:r>
            <a:r>
              <a:rPr sz="1400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выносятся</a:t>
            </a:r>
            <a:r>
              <a:rPr sz="1400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на</a:t>
            </a:r>
            <a:r>
              <a:rPr sz="1400" spc="2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рассмотрение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комиссии</a:t>
            </a:r>
            <a:r>
              <a:rPr sz="1400" spc="-1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по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противодействию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 err="1">
                <a:solidFill>
                  <a:srgbClr val="2C4638"/>
                </a:solidFill>
                <a:latin typeface="Times New Roman"/>
                <a:cs typeface="Times New Roman"/>
              </a:rPr>
              <a:t>коррупции</a:t>
            </a:r>
            <a:r>
              <a:rPr sz="1400" spc="-5" dirty="0" smtClean="0">
                <a:solidFill>
                  <a:srgbClr val="2C4638"/>
                </a:solidFill>
                <a:latin typeface="Times New Roman"/>
                <a:cs typeface="Times New Roman"/>
              </a:rPr>
              <a:t>.</a:t>
            </a:r>
            <a:r>
              <a:rPr lang="ru-RU" sz="1400" spc="-5" dirty="0" smtClean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</a:p>
          <a:p>
            <a:pPr marL="12700" marR="5080" indent="449580" algn="just">
              <a:lnSpc>
                <a:spcPct val="96100"/>
              </a:lnSpc>
              <a:spcBef>
                <a:spcPts val="170"/>
              </a:spcBef>
            </a:pPr>
            <a:r>
              <a:rPr lang="ru-RU" sz="1400" dirty="0" smtClean="0">
                <a:solidFill>
                  <a:srgbClr val="2C4638"/>
                </a:solidFill>
                <a:latin typeface="Times New Roman"/>
                <a:cs typeface="Times New Roman"/>
              </a:rPr>
              <a:t>В</a:t>
            </a:r>
            <a:r>
              <a:rPr lang="ru-RU" sz="1400" spc="185" dirty="0" smtClean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lang="ru-RU" sz="1400" spc="-5" dirty="0" smtClean="0">
                <a:solidFill>
                  <a:srgbClr val="2C4638"/>
                </a:solidFill>
                <a:latin typeface="Times New Roman"/>
                <a:cs typeface="Times New Roman"/>
              </a:rPr>
              <a:t>2020</a:t>
            </a:r>
            <a:r>
              <a:rPr lang="ru-RU" sz="1400" spc="190" dirty="0" smtClean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lang="ru-RU" sz="1400" spc="-5" dirty="0" smtClean="0">
                <a:solidFill>
                  <a:srgbClr val="2C4638"/>
                </a:solidFill>
                <a:latin typeface="Times New Roman"/>
                <a:cs typeface="Times New Roman"/>
              </a:rPr>
              <a:t>году</a:t>
            </a:r>
            <a:r>
              <a:rPr lang="ru-RU" sz="1400" spc="175" dirty="0" smtClean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lang="ru-RU" sz="1400" dirty="0" smtClean="0">
                <a:solidFill>
                  <a:srgbClr val="2C4638"/>
                </a:solidFill>
                <a:latin typeface="Times New Roman"/>
                <a:cs typeface="Times New Roman"/>
              </a:rPr>
              <a:t>на</a:t>
            </a:r>
            <a:r>
              <a:rPr lang="ru-RU" sz="1400" spc="185" dirty="0" smtClean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lang="ru-RU" sz="1400" spc="-5" dirty="0" smtClean="0">
                <a:solidFill>
                  <a:srgbClr val="2C4638"/>
                </a:solidFill>
                <a:latin typeface="Times New Roman"/>
                <a:cs typeface="Times New Roman"/>
              </a:rPr>
              <a:t>рассмотрение</a:t>
            </a:r>
            <a:r>
              <a:rPr lang="ru-RU" sz="1400" spc="190" dirty="0" smtClean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lang="ru-RU" sz="1400" dirty="0" smtClean="0">
                <a:solidFill>
                  <a:srgbClr val="2C4638"/>
                </a:solidFill>
                <a:latin typeface="Times New Roman"/>
                <a:cs typeface="Times New Roman"/>
              </a:rPr>
              <a:t>комиссии</a:t>
            </a:r>
            <a:r>
              <a:rPr lang="ru-RU" sz="1400" spc="170" dirty="0" smtClean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lang="ru-RU" sz="1400" dirty="0" smtClean="0">
                <a:solidFill>
                  <a:srgbClr val="2C4638"/>
                </a:solidFill>
                <a:latin typeface="Times New Roman"/>
                <a:cs typeface="Times New Roman"/>
              </a:rPr>
              <a:t>по</a:t>
            </a:r>
            <a:r>
              <a:rPr lang="ru-RU" sz="1400" spc="175" dirty="0" smtClean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lang="ru-RU" sz="1400" spc="-5" dirty="0" smtClean="0">
                <a:solidFill>
                  <a:srgbClr val="2C4638"/>
                </a:solidFill>
                <a:latin typeface="Times New Roman"/>
                <a:cs typeface="Times New Roman"/>
              </a:rPr>
              <a:t>противодействию</a:t>
            </a:r>
            <a:r>
              <a:rPr lang="ru-RU" sz="1400" spc="185" dirty="0" smtClean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lang="ru-RU" sz="1400" spc="-5" dirty="0" smtClean="0">
                <a:solidFill>
                  <a:srgbClr val="2C4638"/>
                </a:solidFill>
                <a:latin typeface="Times New Roman"/>
                <a:cs typeface="Times New Roman"/>
              </a:rPr>
              <a:t>коррупции</a:t>
            </a:r>
            <a:r>
              <a:rPr lang="ru-RU" sz="1400" spc="190" dirty="0" smtClean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lang="ru-RU" sz="1400" spc="-5" dirty="0" smtClean="0">
                <a:solidFill>
                  <a:srgbClr val="2C4638"/>
                </a:solidFill>
                <a:latin typeface="Times New Roman"/>
                <a:cs typeface="Times New Roman"/>
              </a:rPr>
              <a:t>указанные</a:t>
            </a:r>
            <a:r>
              <a:rPr lang="ru-RU" sz="1400" spc="190" dirty="0" smtClean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lang="ru-RU" sz="1400" spc="-5" dirty="0" smtClean="0">
                <a:solidFill>
                  <a:srgbClr val="2C4638"/>
                </a:solidFill>
                <a:latin typeface="Times New Roman"/>
                <a:cs typeface="Times New Roman"/>
              </a:rPr>
              <a:t>судебные</a:t>
            </a:r>
            <a:r>
              <a:rPr lang="ru-RU" sz="1400" spc="190" dirty="0" smtClean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lang="ru-RU" sz="1400" spc="-5" dirty="0" smtClean="0">
                <a:solidFill>
                  <a:srgbClr val="2C4638"/>
                </a:solidFill>
                <a:latin typeface="Times New Roman"/>
                <a:cs typeface="Times New Roman"/>
              </a:rPr>
              <a:t>решения</a:t>
            </a:r>
            <a:r>
              <a:rPr lang="ru-RU" sz="1400" spc="245" dirty="0" smtClean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br>
              <a:rPr lang="ru-RU" sz="1400" spc="245" dirty="0" smtClean="0">
                <a:solidFill>
                  <a:srgbClr val="2C4638"/>
                </a:solidFill>
                <a:latin typeface="Times New Roman"/>
                <a:cs typeface="Times New Roman"/>
              </a:rPr>
            </a:br>
            <a:r>
              <a:rPr lang="ru-RU" sz="1400" dirty="0" smtClean="0">
                <a:solidFill>
                  <a:srgbClr val="2C4638"/>
                </a:solidFill>
                <a:latin typeface="Times New Roman"/>
                <a:cs typeface="Times New Roman"/>
              </a:rPr>
              <a:t>не </a:t>
            </a:r>
            <a:r>
              <a:rPr lang="ru-RU" sz="1400" spc="-335" dirty="0" smtClean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lang="ru-RU" sz="1400" spc="-5" dirty="0" smtClean="0">
                <a:solidFill>
                  <a:srgbClr val="2C4638"/>
                </a:solidFill>
                <a:latin typeface="Times New Roman"/>
                <a:cs typeface="Times New Roman"/>
              </a:rPr>
              <a:t>поступали.</a:t>
            </a:r>
            <a:endParaRPr lang="ru-RU" sz="1400" dirty="0" smtClean="0">
              <a:latin typeface="Times New Roman"/>
              <a:cs typeface="Times New Roman"/>
            </a:endParaRPr>
          </a:p>
          <a:p>
            <a:pPr marL="12700" marR="5080" indent="449580" algn="just">
              <a:lnSpc>
                <a:spcPct val="96100"/>
              </a:lnSpc>
              <a:spcBef>
                <a:spcPts val="170"/>
              </a:spcBef>
            </a:pPr>
            <a:endParaRPr sz="1400" dirty="0">
              <a:latin typeface="Times New Roman"/>
              <a:cs typeface="Times New Roman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927100" y="2943225"/>
          <a:ext cx="8534400" cy="1036320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2844800"/>
                <a:gridCol w="2844800"/>
                <a:gridCol w="2844800"/>
              </a:tblGrid>
              <a:tr h="495300"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rgbClr val="2C4638"/>
                          </a:solidFill>
                          <a:latin typeface="Times New Roman"/>
                          <a:cs typeface="Times New Roman"/>
                        </a:rPr>
                        <a:t>26</a:t>
                      </a:r>
                      <a:r>
                        <a:rPr lang="ru-RU" sz="1400" b="1" spc="-25" dirty="0" smtClean="0">
                          <a:solidFill>
                            <a:srgbClr val="2C463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ru-RU" sz="1400" b="1" spc="-5" dirty="0" smtClean="0">
                          <a:solidFill>
                            <a:srgbClr val="2C4638"/>
                          </a:solidFill>
                          <a:latin typeface="Times New Roman"/>
                          <a:cs typeface="Times New Roman"/>
                        </a:rPr>
                        <a:t>072</a:t>
                      </a:r>
                      <a:r>
                        <a:rPr lang="ru-RU" sz="1400" b="1" spc="-10" dirty="0" smtClean="0">
                          <a:solidFill>
                            <a:srgbClr val="2C463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ru-RU" sz="1400" b="1" spc="-5" dirty="0" smtClean="0">
                          <a:solidFill>
                            <a:srgbClr val="2C4638"/>
                          </a:solidFill>
                          <a:latin typeface="Times New Roman"/>
                          <a:cs typeface="Times New Roman"/>
                        </a:rPr>
                        <a:t>входящих</a:t>
                      </a:r>
                      <a:r>
                        <a:rPr lang="ru-RU" sz="1400" b="1" spc="-10" dirty="0" smtClean="0">
                          <a:solidFill>
                            <a:srgbClr val="2C463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ru-RU" sz="1400" b="1" spc="-5" dirty="0" smtClean="0">
                          <a:solidFill>
                            <a:srgbClr val="2C4638"/>
                          </a:solidFill>
                          <a:latin typeface="Times New Roman"/>
                          <a:cs typeface="Times New Roman"/>
                        </a:rPr>
                        <a:t>документа;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rgbClr val="2C4638"/>
                          </a:solidFill>
                          <a:latin typeface="Times New Roman"/>
                          <a:cs typeface="Times New Roman"/>
                        </a:rPr>
                        <a:t>7</a:t>
                      </a:r>
                      <a:r>
                        <a:rPr lang="ru-RU" sz="1400" b="1" spc="-10" dirty="0" smtClean="0">
                          <a:solidFill>
                            <a:srgbClr val="2C463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ru-RU" sz="1400" b="1" spc="-5" dirty="0" smtClean="0">
                          <a:solidFill>
                            <a:srgbClr val="2C4638"/>
                          </a:solidFill>
                          <a:latin typeface="Times New Roman"/>
                          <a:cs typeface="Times New Roman"/>
                        </a:rPr>
                        <a:t>882 внутренних документа;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spc="-5" dirty="0" smtClean="0">
                          <a:solidFill>
                            <a:srgbClr val="2C4638"/>
                          </a:solidFill>
                          <a:latin typeface="Times New Roman"/>
                          <a:cs typeface="Times New Roman"/>
                        </a:rPr>
                        <a:t>517 правовых актов Министерства; </a:t>
                      </a:r>
                      <a:endParaRPr lang="ru-RU" sz="1400" b="1" dirty="0"/>
                    </a:p>
                  </a:txBody>
                  <a:tcPr/>
                </a:tc>
              </a:tr>
              <a:tr h="495300"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rgbClr val="2C4638"/>
                          </a:solidFill>
                          <a:latin typeface="Times New Roman"/>
                          <a:cs typeface="Times New Roman"/>
                        </a:rPr>
                        <a:t>12</a:t>
                      </a:r>
                      <a:r>
                        <a:rPr lang="ru-RU" sz="1400" b="1" spc="-20" dirty="0" smtClean="0">
                          <a:solidFill>
                            <a:srgbClr val="2C463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ru-RU" sz="1400" b="1" spc="-5" dirty="0" smtClean="0">
                          <a:solidFill>
                            <a:srgbClr val="2C4638"/>
                          </a:solidFill>
                          <a:latin typeface="Times New Roman"/>
                          <a:cs typeface="Times New Roman"/>
                        </a:rPr>
                        <a:t>951</a:t>
                      </a:r>
                      <a:r>
                        <a:rPr lang="ru-RU" sz="1400" b="1" spc="-15" dirty="0" smtClean="0">
                          <a:solidFill>
                            <a:srgbClr val="2C463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ru-RU" sz="1400" b="1" spc="-5" dirty="0" smtClean="0">
                          <a:solidFill>
                            <a:srgbClr val="2C4638"/>
                          </a:solidFill>
                          <a:latin typeface="Times New Roman"/>
                          <a:cs typeface="Times New Roman"/>
                        </a:rPr>
                        <a:t>исходящий</a:t>
                      </a:r>
                      <a:r>
                        <a:rPr lang="ru-RU" sz="1400" b="1" spc="-20" dirty="0" smtClean="0">
                          <a:solidFill>
                            <a:srgbClr val="2C463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ru-RU" sz="1400" b="1" spc="-5" dirty="0" smtClean="0">
                          <a:solidFill>
                            <a:srgbClr val="2C4638"/>
                          </a:solidFill>
                          <a:latin typeface="Times New Roman"/>
                          <a:cs typeface="Times New Roman"/>
                        </a:rPr>
                        <a:t>документ;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spc="-5" dirty="0" smtClean="0">
                          <a:solidFill>
                            <a:srgbClr val="2C4638"/>
                          </a:solidFill>
                          <a:latin typeface="Times New Roman"/>
                          <a:cs typeface="Times New Roman"/>
                        </a:rPr>
                        <a:t>108 организационных документов; 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rgbClr val="2C4638"/>
                          </a:solidFill>
                          <a:latin typeface="Times New Roman"/>
                          <a:cs typeface="Times New Roman"/>
                        </a:rPr>
                        <a:t>72</a:t>
                      </a:r>
                      <a:r>
                        <a:rPr lang="ru-RU" sz="1400" b="1" spc="-15" dirty="0" smtClean="0">
                          <a:solidFill>
                            <a:srgbClr val="2C463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ru-RU" sz="1400" b="1" spc="-5" dirty="0" smtClean="0">
                          <a:solidFill>
                            <a:srgbClr val="2C4638"/>
                          </a:solidFill>
                          <a:latin typeface="Times New Roman"/>
                          <a:cs typeface="Times New Roman"/>
                        </a:rPr>
                        <a:t>договорных</a:t>
                      </a:r>
                      <a:r>
                        <a:rPr lang="ru-RU" sz="1400" b="1" spc="-20" dirty="0" smtClean="0">
                          <a:solidFill>
                            <a:srgbClr val="2C463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ru-RU" sz="1400" b="1" dirty="0" smtClean="0">
                          <a:solidFill>
                            <a:srgbClr val="2C4638"/>
                          </a:solidFill>
                          <a:latin typeface="Times New Roman"/>
                          <a:cs typeface="Times New Roman"/>
                        </a:rPr>
                        <a:t>документа.</a:t>
                      </a:r>
                      <a:endParaRPr lang="ru-RU" sz="1400" b="1" dirty="0" smtClean="0">
                        <a:latin typeface="Times New Roman"/>
                        <a:cs typeface="Times New Roman"/>
                      </a:endParaRPr>
                    </a:p>
                    <a:p>
                      <a:endParaRPr lang="ru-RU" sz="14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98500" y="581025"/>
            <a:ext cx="9280525" cy="86228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endParaRPr sz="1200" dirty="0">
              <a:latin typeface="Times New Roman"/>
              <a:cs typeface="Times New Roman"/>
            </a:endParaRPr>
          </a:p>
          <a:p>
            <a:pPr marL="161925" marR="158115" indent="631190">
              <a:lnSpc>
                <a:spcPct val="95800"/>
              </a:lnSpc>
            </a:pPr>
            <a:r>
              <a:rPr sz="1500" b="1" spc="-5" dirty="0" smtClean="0">
                <a:solidFill>
                  <a:srgbClr val="2C4638"/>
                </a:solidFill>
                <a:latin typeface="Times New Roman"/>
                <a:cs typeface="Times New Roman"/>
              </a:rPr>
              <a:t>РАЗДЕЛ</a:t>
            </a:r>
            <a:r>
              <a:rPr sz="1500" b="1" dirty="0" smtClean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500" b="1" dirty="0">
                <a:solidFill>
                  <a:srgbClr val="2C4638"/>
                </a:solidFill>
                <a:latin typeface="Times New Roman"/>
                <a:cs typeface="Times New Roman"/>
              </a:rPr>
              <a:t>3.</a:t>
            </a:r>
            <a:r>
              <a:rPr sz="1500" b="1" spc="1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5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ВЗАИМОДЕЙСТВИЕ</a:t>
            </a:r>
            <a:r>
              <a:rPr sz="1500" b="1" spc="1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5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МИНИСТЕРСТВА </a:t>
            </a:r>
            <a:r>
              <a:rPr sz="1500" b="1" dirty="0">
                <a:solidFill>
                  <a:srgbClr val="2C4638"/>
                </a:solidFill>
                <a:latin typeface="Times New Roman"/>
                <a:cs typeface="Times New Roman"/>
              </a:rPr>
              <a:t>С </a:t>
            </a:r>
            <a:r>
              <a:rPr sz="15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ИНСТИТУТАМИ ГРАЖДАНСКОГО </a:t>
            </a:r>
            <a:r>
              <a:rPr sz="1500" b="1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5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ОБЩЕСТВА </a:t>
            </a:r>
            <a:r>
              <a:rPr sz="1500" b="1" dirty="0">
                <a:solidFill>
                  <a:srgbClr val="2C4638"/>
                </a:solidFill>
                <a:latin typeface="Times New Roman"/>
                <a:cs typeface="Times New Roman"/>
              </a:rPr>
              <a:t>И</a:t>
            </a:r>
            <a:r>
              <a:rPr sz="1500" b="1" spc="1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5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ГРАЖДАНАМИ, </a:t>
            </a:r>
            <a:r>
              <a:rPr sz="1500" b="1" dirty="0">
                <a:solidFill>
                  <a:srgbClr val="2C4638"/>
                </a:solidFill>
                <a:latin typeface="Times New Roman"/>
                <a:cs typeface="Times New Roman"/>
              </a:rPr>
              <a:t>А</a:t>
            </a:r>
            <a:r>
              <a:rPr sz="1500" b="1" spc="1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5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ТАКЖЕ</a:t>
            </a:r>
            <a:r>
              <a:rPr sz="1500" b="1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5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СОЗДАНИЕ</a:t>
            </a:r>
            <a:r>
              <a:rPr sz="1500" b="1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5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ЭФФЕКТИВНОЙ</a:t>
            </a:r>
            <a:r>
              <a:rPr sz="1500" b="1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5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СИСТЕМЫ</a:t>
            </a:r>
            <a:r>
              <a:rPr sz="1500" b="1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5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ОБРАТНОЙ </a:t>
            </a:r>
            <a:r>
              <a:rPr sz="1500" b="1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500" b="1" spc="-10" dirty="0">
                <a:solidFill>
                  <a:srgbClr val="2C4638"/>
                </a:solidFill>
                <a:latin typeface="Times New Roman"/>
                <a:cs typeface="Times New Roman"/>
              </a:rPr>
              <a:t>СВЯЗИ,</a:t>
            </a:r>
            <a:r>
              <a:rPr sz="1500" b="1" spc="2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5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ОБЕСПЕЧЕНИЕ</a:t>
            </a:r>
            <a:r>
              <a:rPr sz="1500" b="1" spc="2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5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ДОСТУПНОСТИ</a:t>
            </a:r>
            <a:r>
              <a:rPr sz="1500" b="1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5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ИНФОРМАЦИИ</a:t>
            </a:r>
            <a:r>
              <a:rPr sz="1500" b="1" spc="2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500" b="1" dirty="0">
                <a:solidFill>
                  <a:srgbClr val="2C4638"/>
                </a:solidFill>
                <a:latin typeface="Times New Roman"/>
                <a:cs typeface="Times New Roman"/>
              </a:rPr>
              <a:t>О</a:t>
            </a:r>
            <a:r>
              <a:rPr sz="1500" b="1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5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ДЕЯТЕЛЬНОСТИ</a:t>
            </a:r>
            <a:r>
              <a:rPr sz="1500" b="1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5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МИНИСТЕРСТВА</a:t>
            </a:r>
            <a:endParaRPr sz="1500" dirty="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22300" y="1647825"/>
            <a:ext cx="9397365" cy="441959"/>
          </a:xfrm>
          <a:prstGeom prst="rect">
            <a:avLst/>
          </a:prstGeom>
          <a:gradFill>
            <a:gsLst>
              <a:gs pos="0">
                <a:schemeClr val="accent3">
                  <a:lumMod val="20000"/>
                  <a:lumOff val="80000"/>
                </a:schemeClr>
              </a:gs>
              <a:gs pos="39999">
                <a:schemeClr val="accent3">
                  <a:lumMod val="60000"/>
                  <a:lumOff val="40000"/>
                </a:schemeClr>
              </a:gs>
              <a:gs pos="7000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  <a:path path="circle">
              <a:fillToRect l="100000" t="100000"/>
            </a:path>
          </a:gradFill>
          <a:ln w="6096">
            <a:solidFill>
              <a:srgbClr val="000000"/>
            </a:solidFill>
          </a:ln>
        </p:spPr>
        <p:txBody>
          <a:bodyPr vert="horz" wrap="square" lIns="0" tIns="15240" rIns="0" bIns="0" rtlCol="0">
            <a:spAutoFit/>
          </a:bodyPr>
          <a:lstStyle/>
          <a:p>
            <a:pPr marL="71120" marR="69850" indent="449580">
              <a:lnSpc>
                <a:spcPts val="1620"/>
              </a:lnSpc>
              <a:spcBef>
                <a:spcPts val="120"/>
              </a:spcBef>
            </a:pPr>
            <a:r>
              <a:rPr sz="1400" b="1" spc="5" dirty="0">
                <a:solidFill>
                  <a:srgbClr val="2C4638"/>
                </a:solidFill>
                <a:latin typeface="Times New Roman"/>
                <a:cs typeface="Times New Roman"/>
              </a:rPr>
              <a:t>20.</a:t>
            </a:r>
            <a:r>
              <a:rPr sz="1400" b="1" spc="12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Размещение</a:t>
            </a:r>
            <a:r>
              <a:rPr sz="1400" b="1" spc="14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и</a:t>
            </a:r>
            <a:r>
              <a:rPr sz="1400" b="1" spc="12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актуализация</a:t>
            </a:r>
            <a:r>
              <a:rPr sz="1400" b="1" spc="13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в</a:t>
            </a:r>
            <a:r>
              <a:rPr sz="1400" b="1" spc="13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специализированном</a:t>
            </a:r>
            <a:r>
              <a:rPr sz="1400" b="1" spc="14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разделе</a:t>
            </a:r>
            <a:r>
              <a:rPr sz="1400" b="1" spc="14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на</a:t>
            </a:r>
            <a:r>
              <a:rPr sz="1400" b="1" spc="14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официальном</a:t>
            </a:r>
            <a:r>
              <a:rPr sz="1400" b="1" spc="14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сайте</a:t>
            </a:r>
            <a:r>
              <a:rPr sz="1400" b="1" spc="12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Министерства </a:t>
            </a:r>
            <a:r>
              <a:rPr sz="1400" b="1" spc="-33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информации</a:t>
            </a:r>
            <a:r>
              <a:rPr sz="1400" b="1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о</a:t>
            </a:r>
            <a:r>
              <a:rPr sz="1400" b="1" spc="1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мерах</a:t>
            </a:r>
            <a:r>
              <a:rPr sz="1400" b="1" spc="1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10" dirty="0">
                <a:solidFill>
                  <a:srgbClr val="2C4638"/>
                </a:solidFill>
                <a:latin typeface="Times New Roman"/>
                <a:cs typeface="Times New Roman"/>
              </a:rPr>
              <a:t>по</a:t>
            </a:r>
            <a:r>
              <a:rPr sz="1400" b="1" spc="1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профилактике</a:t>
            </a:r>
            <a:r>
              <a:rPr sz="1400" b="1" spc="1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и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противодействию</a:t>
            </a:r>
            <a:r>
              <a:rPr sz="1400" b="1" spc="1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коррупции</a:t>
            </a:r>
            <a:r>
              <a:rPr sz="1400" b="1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на</a:t>
            </a:r>
            <a:r>
              <a:rPr sz="1400" b="1" spc="2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государственной</a:t>
            </a:r>
            <a:r>
              <a:rPr sz="1400" b="1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гражданской</a:t>
            </a:r>
            <a:r>
              <a:rPr sz="1400" b="1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службе.</a:t>
            </a:r>
            <a:endParaRPr sz="1400" dirty="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98500" y="2257425"/>
            <a:ext cx="9280525" cy="3518912"/>
          </a:xfrm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 marR="5080" indent="449580" algn="just">
              <a:lnSpc>
                <a:spcPct val="95700"/>
              </a:lnSpc>
              <a:spcBef>
                <a:spcPts val="175"/>
              </a:spcBef>
            </a:pP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В</a:t>
            </a:r>
            <a:r>
              <a:rPr sz="1400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соответствии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с</a:t>
            </a:r>
            <a:r>
              <a:rPr sz="1400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Методическими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рекомендациями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по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размещению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и</a:t>
            </a:r>
            <a:r>
              <a:rPr sz="1400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наполнению</a:t>
            </a:r>
            <a:r>
              <a:rPr sz="1400" spc="34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разделов,</a:t>
            </a:r>
            <a:r>
              <a:rPr sz="1400" spc="34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посвященных 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вопросам противодействия коррупции, официальных сайтов государственных органов Свердловской области 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и </a:t>
            </a:r>
            <a:r>
              <a:rPr sz="1400" spc="-10" dirty="0">
                <a:solidFill>
                  <a:srgbClr val="2C4638"/>
                </a:solidFill>
                <a:latin typeface="Times New Roman"/>
                <a:cs typeface="Times New Roman"/>
              </a:rPr>
              <a:t>органов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 местного самоуправления муниципальных образований, расположенных 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на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территории Свердловской области (версия 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3.0)</a:t>
            </a:r>
            <a:r>
              <a:rPr sz="1400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на</a:t>
            </a:r>
            <a:r>
              <a:rPr sz="1400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официальном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сайте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Министерства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финансов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Свердловской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области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осуществляется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ведение</a:t>
            </a:r>
            <a:r>
              <a:rPr sz="1400" spc="34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и</a:t>
            </a:r>
            <a:r>
              <a:rPr sz="1400" spc="35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наполнение 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раздела «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  <a:hlinkClick r:id="rId2"/>
              </a:rPr>
              <a:t>Противодействие</a:t>
            </a:r>
            <a:r>
              <a:rPr sz="1400" spc="-15" dirty="0">
                <a:solidFill>
                  <a:srgbClr val="2C4638"/>
                </a:solidFill>
                <a:latin typeface="Times New Roman"/>
                <a:cs typeface="Times New Roman"/>
                <a:hlinkClick r:id="rId2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  <a:hlinkClick r:id="rId2"/>
              </a:rPr>
              <a:t>коррупции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», включая</a:t>
            </a:r>
            <a:r>
              <a:rPr sz="1400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следующие</a:t>
            </a:r>
            <a:r>
              <a:rPr sz="1400" spc="-1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подразделы:</a:t>
            </a:r>
            <a:endParaRPr sz="1400" dirty="0">
              <a:latin typeface="Times New Roman"/>
              <a:cs typeface="Times New Roman"/>
            </a:endParaRPr>
          </a:p>
          <a:p>
            <a:pPr marL="462280">
              <a:lnSpc>
                <a:spcPts val="1585"/>
              </a:lnSpc>
            </a:pP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«Нормативные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правовые</a:t>
            </a:r>
            <a:r>
              <a:rPr sz="1400" spc="-1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и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иные</a:t>
            </a:r>
            <a:r>
              <a:rPr sz="1400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акты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в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сфере</a:t>
            </a:r>
            <a:r>
              <a:rPr sz="1400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противодействия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коррупции»;</a:t>
            </a:r>
            <a:endParaRPr sz="1400" dirty="0">
              <a:latin typeface="Times New Roman"/>
              <a:cs typeface="Times New Roman"/>
            </a:endParaRPr>
          </a:p>
          <a:p>
            <a:pPr marL="462280">
              <a:lnSpc>
                <a:spcPts val="1610"/>
              </a:lnSpc>
            </a:pP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«Антикоррупционная</a:t>
            </a:r>
            <a:r>
              <a:rPr sz="1400" spc="-1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экспертиза»;</a:t>
            </a:r>
            <a:endParaRPr sz="1400" dirty="0">
              <a:latin typeface="Times New Roman"/>
              <a:cs typeface="Times New Roman"/>
            </a:endParaRPr>
          </a:p>
          <a:p>
            <a:pPr marL="462280">
              <a:lnSpc>
                <a:spcPts val="1610"/>
              </a:lnSpc>
            </a:pP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«Методические</a:t>
            </a:r>
            <a:r>
              <a:rPr sz="1400" spc="-1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материалы»;</a:t>
            </a:r>
            <a:endParaRPr sz="1400" dirty="0">
              <a:latin typeface="Times New Roman"/>
              <a:cs typeface="Times New Roman"/>
            </a:endParaRPr>
          </a:p>
          <a:p>
            <a:pPr marL="462280">
              <a:lnSpc>
                <a:spcPts val="1610"/>
              </a:lnSpc>
            </a:pP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«Формы</a:t>
            </a:r>
            <a:r>
              <a:rPr sz="1400" spc="1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документов,</a:t>
            </a:r>
            <a:r>
              <a:rPr sz="1400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связанных</a:t>
            </a:r>
            <a:r>
              <a:rPr sz="1400" spc="1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с</a:t>
            </a:r>
            <a:r>
              <a:rPr sz="1400" spc="1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противодействием</a:t>
            </a:r>
            <a:r>
              <a:rPr sz="1400" spc="1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коррупции,</a:t>
            </a:r>
            <a:r>
              <a:rPr sz="1400" spc="-1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для</a:t>
            </a:r>
            <a:r>
              <a:rPr sz="1400" spc="1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заполнения»;</a:t>
            </a:r>
            <a:endParaRPr sz="1400" dirty="0">
              <a:latin typeface="Times New Roman"/>
              <a:cs typeface="Times New Roman"/>
            </a:endParaRPr>
          </a:p>
          <a:p>
            <a:pPr marL="462280">
              <a:lnSpc>
                <a:spcPts val="1610"/>
              </a:lnSpc>
            </a:pP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«Сведения</a:t>
            </a:r>
            <a:r>
              <a:rPr sz="1400" spc="-1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о</a:t>
            </a:r>
            <a:r>
              <a:rPr sz="1400" spc="1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доходах,</a:t>
            </a:r>
            <a:r>
              <a:rPr sz="1400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расходах,</a:t>
            </a:r>
            <a:r>
              <a:rPr sz="1400" spc="-1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об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имуществе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и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 обязательствах</a:t>
            </a:r>
            <a:r>
              <a:rPr sz="1400" spc="1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имущественного</a:t>
            </a:r>
            <a:r>
              <a:rPr sz="1400" spc="1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характера»;</a:t>
            </a:r>
            <a:endParaRPr sz="1400" dirty="0">
              <a:latin typeface="Times New Roman"/>
              <a:cs typeface="Times New Roman"/>
            </a:endParaRPr>
          </a:p>
          <a:p>
            <a:pPr marL="462280">
              <a:lnSpc>
                <a:spcPts val="1610"/>
              </a:lnSpc>
            </a:pP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«Комиссия</a:t>
            </a:r>
            <a:r>
              <a:rPr sz="1400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по</a:t>
            </a:r>
            <a:r>
              <a:rPr sz="1400" spc="1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соблюдению</a:t>
            </a:r>
            <a:r>
              <a:rPr sz="1400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требований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к</a:t>
            </a:r>
            <a:r>
              <a:rPr sz="1400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служебному</a:t>
            </a:r>
            <a:r>
              <a:rPr sz="1400" spc="-1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поведению</a:t>
            </a:r>
            <a:r>
              <a:rPr sz="1400" spc="2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и</a:t>
            </a:r>
            <a:r>
              <a:rPr sz="1400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урегулированию</a:t>
            </a:r>
            <a:r>
              <a:rPr sz="1400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конфликта</a:t>
            </a:r>
            <a:r>
              <a:rPr sz="1400" spc="1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интересов»;</a:t>
            </a:r>
            <a:endParaRPr sz="1400" dirty="0">
              <a:latin typeface="Times New Roman"/>
              <a:cs typeface="Times New Roman"/>
            </a:endParaRPr>
          </a:p>
          <a:p>
            <a:pPr marL="462280">
              <a:lnSpc>
                <a:spcPts val="1614"/>
              </a:lnSpc>
            </a:pP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«Комиссия по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противодействию коррупции»</a:t>
            </a:r>
            <a:endParaRPr sz="1400" dirty="0">
              <a:latin typeface="Times New Roman"/>
              <a:cs typeface="Times New Roman"/>
            </a:endParaRPr>
          </a:p>
          <a:p>
            <a:pPr marL="462280">
              <a:lnSpc>
                <a:spcPts val="1614"/>
              </a:lnSpc>
            </a:pP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«Обратная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связь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 для</a:t>
            </a:r>
            <a:r>
              <a:rPr sz="1400" spc="-1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сообщений</a:t>
            </a:r>
            <a:r>
              <a:rPr sz="1400" spc="-1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о</a:t>
            </a:r>
            <a:r>
              <a:rPr sz="1400" spc="1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фактах</a:t>
            </a:r>
            <a:r>
              <a:rPr sz="1400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коррупции»;</a:t>
            </a:r>
            <a:endParaRPr sz="1400" dirty="0">
              <a:latin typeface="Times New Roman"/>
              <a:cs typeface="Times New Roman"/>
            </a:endParaRPr>
          </a:p>
          <a:p>
            <a:pPr marL="462280">
              <a:lnSpc>
                <a:spcPts val="1610"/>
              </a:lnSpc>
            </a:pP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«Антикоррупционное просвещение»;</a:t>
            </a:r>
            <a:endParaRPr sz="1400" dirty="0">
              <a:latin typeface="Times New Roman"/>
              <a:cs typeface="Times New Roman"/>
            </a:endParaRPr>
          </a:p>
          <a:p>
            <a:pPr marL="462280">
              <a:lnSpc>
                <a:spcPts val="1610"/>
              </a:lnSpc>
            </a:pP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«Доклады, отчеты,</a:t>
            </a:r>
            <a:r>
              <a:rPr sz="1400" spc="1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обзоры,</a:t>
            </a:r>
            <a:r>
              <a:rPr sz="1400" spc="1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статистическая</a:t>
            </a:r>
            <a:r>
              <a:rPr sz="1400" spc="2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 err="1">
                <a:solidFill>
                  <a:srgbClr val="2C4638"/>
                </a:solidFill>
                <a:latin typeface="Times New Roman"/>
                <a:cs typeface="Times New Roman"/>
              </a:rPr>
              <a:t>информация</a:t>
            </a:r>
            <a:r>
              <a:rPr sz="1400" spc="-5" dirty="0" smtClean="0">
                <a:solidFill>
                  <a:srgbClr val="2C4638"/>
                </a:solidFill>
                <a:latin typeface="Times New Roman"/>
                <a:cs typeface="Times New Roman"/>
              </a:rPr>
              <a:t>».</a:t>
            </a:r>
            <a:endParaRPr lang="ru-RU" sz="1400" dirty="0" smtClean="0">
              <a:latin typeface="Times New Roman"/>
              <a:cs typeface="Times New Roman"/>
            </a:endParaRPr>
          </a:p>
          <a:p>
            <a:pPr indent="442913" algn="just">
              <a:lnSpc>
                <a:spcPts val="1610"/>
              </a:lnSpc>
            </a:pPr>
            <a:r>
              <a:rPr lang="ru-RU" sz="1400" spc="-10" dirty="0" smtClean="0">
                <a:solidFill>
                  <a:srgbClr val="2C4638"/>
                </a:solidFill>
                <a:latin typeface="Times New Roman"/>
                <a:cs typeface="Times New Roman"/>
              </a:rPr>
              <a:t>Актуализация и размещение информации в разделе «Противодействие коррупции осуществляется на систематической </a:t>
            </a:r>
            <a:r>
              <a:rPr lang="ru-RU" sz="1400" dirty="0" smtClean="0">
                <a:solidFill>
                  <a:srgbClr val="2C4638"/>
                </a:solidFill>
                <a:latin typeface="Times New Roman"/>
                <a:cs typeface="Times New Roman"/>
              </a:rPr>
              <a:t>основе по мере подготовки материалов.</a:t>
            </a:r>
            <a:endParaRPr sz="1400" dirty="0">
              <a:latin typeface="Times New Roman"/>
              <a:cs typeface="Times New Roman"/>
            </a:endParaRPr>
          </a:p>
        </p:txBody>
      </p:sp>
      <p:sp>
        <p:nvSpPr>
          <p:cNvPr id="6" name="object 2"/>
          <p:cNvSpPr txBox="1"/>
          <p:nvPr/>
        </p:nvSpPr>
        <p:spPr>
          <a:xfrm>
            <a:off x="5256403" y="421640"/>
            <a:ext cx="17780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 smtClean="0">
                <a:solidFill>
                  <a:srgbClr val="004200"/>
                </a:solidFill>
                <a:latin typeface="Times New Roman"/>
                <a:cs typeface="Times New Roman"/>
              </a:rPr>
              <a:t>1</a:t>
            </a:r>
            <a:r>
              <a:rPr lang="ru-RU" sz="1200" dirty="0" smtClean="0">
                <a:solidFill>
                  <a:srgbClr val="004200"/>
                </a:solidFill>
                <a:latin typeface="Times New Roman"/>
                <a:cs typeface="Times New Roman"/>
              </a:rPr>
              <a:t>2</a:t>
            </a:r>
            <a:endParaRPr sz="1200" dirty="0">
              <a:latin typeface="Times New Roman"/>
              <a:cs typeface="Times New Roman"/>
            </a:endParaRPr>
          </a:p>
        </p:txBody>
      </p:sp>
      <p:pic>
        <p:nvPicPr>
          <p:cNvPr id="1027" name="Picture 3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 l="18263" t="9751" r="26715" b="62709"/>
          <a:stretch>
            <a:fillRect/>
          </a:stretch>
        </p:blipFill>
        <p:spPr bwMode="auto">
          <a:xfrm>
            <a:off x="4584700" y="5762625"/>
            <a:ext cx="5954111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256403" y="421640"/>
            <a:ext cx="17780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004200"/>
                </a:solidFill>
                <a:latin typeface="Times New Roman"/>
                <a:cs typeface="Times New Roman"/>
              </a:rPr>
              <a:t>13</a:t>
            </a:r>
            <a:endParaRPr sz="1200" dirty="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47700" y="798830"/>
            <a:ext cx="9397365" cy="441959"/>
          </a:xfrm>
          <a:prstGeom prst="rect">
            <a:avLst/>
          </a:prstGeom>
          <a:gradFill>
            <a:gsLst>
              <a:gs pos="0">
                <a:schemeClr val="accent3">
                  <a:lumMod val="20000"/>
                  <a:lumOff val="80000"/>
                </a:schemeClr>
              </a:gs>
              <a:gs pos="39999">
                <a:schemeClr val="accent3">
                  <a:lumMod val="60000"/>
                  <a:lumOff val="40000"/>
                </a:schemeClr>
              </a:gs>
              <a:gs pos="7000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  <a:path path="circle">
              <a:fillToRect l="100000" t="100000"/>
            </a:path>
          </a:gradFill>
          <a:ln w="6096">
            <a:solidFill>
              <a:srgbClr val="000000"/>
            </a:solidFill>
          </a:ln>
        </p:spPr>
        <p:txBody>
          <a:bodyPr vert="horz" wrap="square" lIns="0" tIns="15240" rIns="0" bIns="0" rtlCol="0">
            <a:spAutoFit/>
          </a:bodyPr>
          <a:lstStyle/>
          <a:p>
            <a:pPr marL="71120" marR="63500" indent="449580">
              <a:lnSpc>
                <a:spcPts val="1620"/>
              </a:lnSpc>
              <a:spcBef>
                <a:spcPts val="120"/>
              </a:spcBef>
            </a:pPr>
            <a:r>
              <a:rPr sz="1400" b="1" spc="5" dirty="0">
                <a:solidFill>
                  <a:srgbClr val="2C4638"/>
                </a:solidFill>
                <a:latin typeface="Times New Roman"/>
                <a:cs typeface="Times New Roman"/>
              </a:rPr>
              <a:t>21.</a:t>
            </a:r>
            <a:r>
              <a:rPr sz="1400" b="1" spc="13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Взаимодействие</a:t>
            </a:r>
            <a:r>
              <a:rPr sz="1400" b="1" spc="13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с</a:t>
            </a:r>
            <a:r>
              <a:rPr sz="1400" b="1" spc="14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Общественным</a:t>
            </a:r>
            <a:r>
              <a:rPr sz="1400" b="1" spc="13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советом</a:t>
            </a:r>
            <a:r>
              <a:rPr sz="1400" b="1" spc="14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при</a:t>
            </a:r>
            <a:r>
              <a:rPr sz="1400" b="1" spc="12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Министерстве</a:t>
            </a:r>
            <a:r>
              <a:rPr sz="1400" b="1" spc="13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финансов</a:t>
            </a:r>
            <a:r>
              <a:rPr sz="1400" b="1" spc="13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Свердловской</a:t>
            </a:r>
            <a:r>
              <a:rPr sz="1400" b="1" spc="13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области</a:t>
            </a:r>
            <a:r>
              <a:rPr sz="1400" b="1" spc="12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(далее</a:t>
            </a:r>
            <a:r>
              <a:rPr sz="1400" b="1" spc="16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– </a:t>
            </a:r>
            <a:r>
              <a:rPr sz="1400" b="1" spc="-33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Общественный 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совет)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по</a:t>
            </a:r>
            <a:r>
              <a:rPr sz="1400" b="1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вопросам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противодействия</a:t>
            </a:r>
            <a:r>
              <a:rPr sz="1400" b="1" spc="-1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коррупции.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06627" y="1418590"/>
            <a:ext cx="9280525" cy="1661224"/>
          </a:xfrm>
          <a:prstGeom prst="rect">
            <a:avLst/>
          </a:prstGeom>
        </p:spPr>
        <p:txBody>
          <a:bodyPr vert="horz" wrap="square" lIns="0" tIns="27305" rIns="0" bIns="0" rtlCol="0">
            <a:spAutoFit/>
          </a:bodyPr>
          <a:lstStyle/>
          <a:p>
            <a:pPr marL="12700" marR="5080" indent="449580" algn="just">
              <a:lnSpc>
                <a:spcPts val="1610"/>
              </a:lnSpc>
              <a:spcBef>
                <a:spcPts val="215"/>
              </a:spcBef>
            </a:pP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На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заседании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  <a:hlinkClick r:id="rId2"/>
              </a:rPr>
              <a:t>Общественного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  <a:hlinkClick r:id="rId2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  <a:hlinkClick r:id="rId2"/>
              </a:rPr>
              <a:t>совета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  <a:hlinkClick r:id="rId2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  <a:hlinkClick r:id="rId2"/>
              </a:rPr>
              <a:t>при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  <a:hlinkClick r:id="rId2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  <a:hlinkClick r:id="rId2"/>
              </a:rPr>
              <a:t>Министерстве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  <a:hlinkClick r:id="rId2"/>
              </a:rPr>
              <a:t> финансов</a:t>
            </a:r>
            <a:r>
              <a:rPr sz="1400" spc="5" dirty="0">
                <a:solidFill>
                  <a:srgbClr val="2C4638"/>
                </a:solidFill>
                <a:latin typeface="Times New Roman"/>
                <a:cs typeface="Times New Roman"/>
                <a:hlinkClick r:id="rId2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  <a:hlinkClick r:id="rId2"/>
              </a:rPr>
              <a:t>Свердловской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  <a:hlinkClick r:id="rId2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  <a:hlinkClick r:id="rId2"/>
              </a:rPr>
              <a:t>области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рассмотрен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dirty="0" err="1">
                <a:solidFill>
                  <a:srgbClr val="2C4638"/>
                </a:solidFill>
                <a:latin typeface="Times New Roman"/>
                <a:cs typeface="Times New Roman"/>
              </a:rPr>
              <a:t>отчет</a:t>
            </a:r>
            <a:r>
              <a:rPr sz="1400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lang="ru-RU" sz="1400" spc="5" dirty="0" smtClean="0">
                <a:solidFill>
                  <a:srgbClr val="2C4638"/>
                </a:solidFill>
                <a:latin typeface="Times New Roman"/>
                <a:cs typeface="Times New Roman"/>
              </a:rPr>
              <a:t/>
            </a:r>
            <a:br>
              <a:rPr lang="ru-RU" sz="1400" spc="5" dirty="0" smtClean="0">
                <a:solidFill>
                  <a:srgbClr val="2C4638"/>
                </a:solidFill>
                <a:latin typeface="Times New Roman"/>
                <a:cs typeface="Times New Roman"/>
              </a:rPr>
            </a:br>
            <a:r>
              <a:rPr sz="1400" dirty="0" smtClean="0">
                <a:solidFill>
                  <a:srgbClr val="2C4638"/>
                </a:solidFill>
                <a:latin typeface="Times New Roman"/>
                <a:cs typeface="Times New Roman"/>
              </a:rPr>
              <a:t>о </a:t>
            </a:r>
            <a:r>
              <a:rPr sz="1400" spc="5" dirty="0" smtClean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выполнении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в</a:t>
            </a:r>
            <a:r>
              <a:rPr sz="1400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C4638"/>
                </a:solidFill>
                <a:latin typeface="Times New Roman"/>
                <a:cs typeface="Times New Roman"/>
              </a:rPr>
              <a:t>2019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 году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плана</a:t>
            </a:r>
            <a:r>
              <a:rPr sz="1400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мероприятий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Министерства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финансов</a:t>
            </a:r>
            <a:r>
              <a:rPr sz="1400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Свердловской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области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по</a:t>
            </a:r>
            <a:r>
              <a:rPr sz="1400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противодействию 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коррупции</a:t>
            </a:r>
            <a:r>
              <a:rPr sz="1400" spc="-1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на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2018–2020</a:t>
            </a:r>
            <a:r>
              <a:rPr sz="1400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годы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(протокол 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от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14.02.2020</a:t>
            </a:r>
            <a:r>
              <a:rPr sz="1400" spc="-1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№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1).</a:t>
            </a:r>
            <a:endParaRPr sz="1400" dirty="0">
              <a:latin typeface="Times New Roman"/>
              <a:cs typeface="Times New Roman"/>
            </a:endParaRPr>
          </a:p>
          <a:p>
            <a:pPr marL="462280" algn="just">
              <a:lnSpc>
                <a:spcPts val="1530"/>
              </a:lnSpc>
            </a:pP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Члены</a:t>
            </a:r>
            <a:r>
              <a:rPr sz="1400" spc="11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Общественного</a:t>
            </a:r>
            <a:r>
              <a:rPr sz="1400" spc="10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совета</a:t>
            </a:r>
            <a:r>
              <a:rPr sz="1400" spc="114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участвуют</a:t>
            </a:r>
            <a:r>
              <a:rPr sz="1400" spc="10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работе</a:t>
            </a:r>
            <a:r>
              <a:rPr sz="1400" spc="13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аттестационной</a:t>
            </a:r>
            <a:r>
              <a:rPr sz="1400" spc="114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и</a:t>
            </a:r>
            <a:r>
              <a:rPr sz="1400" spc="11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конкурсной</a:t>
            </a:r>
            <a:r>
              <a:rPr sz="1400" spc="114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комиссий</a:t>
            </a:r>
            <a:r>
              <a:rPr sz="1400" spc="10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Министерства</a:t>
            </a:r>
            <a:r>
              <a:rPr sz="1400" spc="9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финансов</a:t>
            </a:r>
            <a:endParaRPr sz="1400" dirty="0">
              <a:latin typeface="Times New Roman"/>
              <a:cs typeface="Times New Roman"/>
            </a:endParaRPr>
          </a:p>
          <a:p>
            <a:pPr marL="12700" marR="5080" algn="just">
              <a:lnSpc>
                <a:spcPct val="96100"/>
              </a:lnSpc>
              <a:spcBef>
                <a:spcPts val="30"/>
              </a:spcBef>
            </a:pP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Свердловской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области,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комиссии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Министерства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финансов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Свердловской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области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по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соблюдению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 err="1">
                <a:solidFill>
                  <a:srgbClr val="2C4638"/>
                </a:solidFill>
                <a:latin typeface="Times New Roman"/>
                <a:cs typeface="Times New Roman"/>
              </a:rPr>
              <a:t>требований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lang="ru-RU" sz="1400" dirty="0" smtClean="0">
                <a:solidFill>
                  <a:srgbClr val="2C4638"/>
                </a:solidFill>
                <a:latin typeface="Times New Roman"/>
                <a:cs typeface="Times New Roman"/>
              </a:rPr>
              <a:t/>
            </a:r>
            <a:br>
              <a:rPr lang="ru-RU" sz="1400" dirty="0" smtClean="0">
                <a:solidFill>
                  <a:srgbClr val="2C4638"/>
                </a:solidFill>
                <a:latin typeface="Times New Roman"/>
                <a:cs typeface="Times New Roman"/>
              </a:rPr>
            </a:br>
            <a:r>
              <a:rPr sz="1400" dirty="0" smtClean="0">
                <a:solidFill>
                  <a:srgbClr val="2C4638"/>
                </a:solidFill>
                <a:latin typeface="Times New Roman"/>
                <a:cs typeface="Times New Roman"/>
              </a:rPr>
              <a:t>к </a:t>
            </a:r>
            <a:r>
              <a:rPr sz="1400" spc="5" dirty="0" smtClean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служебному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поведению государственных гражданских служащих Свердловской области 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и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урегулированию 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конфликта </a:t>
            </a:r>
            <a:r>
              <a:rPr sz="1400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интересов, комиссии</a:t>
            </a:r>
            <a:r>
              <a:rPr sz="1400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по</a:t>
            </a:r>
            <a:r>
              <a:rPr sz="1400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противодействию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коррупции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в Министерстве</a:t>
            </a:r>
            <a:r>
              <a:rPr sz="1400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финансов</a:t>
            </a:r>
            <a:r>
              <a:rPr sz="1400" spc="-1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Свердловской</a:t>
            </a:r>
            <a:r>
              <a:rPr sz="1400" spc="-1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области.</a:t>
            </a:r>
            <a:endParaRPr sz="1400" dirty="0">
              <a:latin typeface="Times New Roman"/>
              <a:cs typeface="Times New Roman"/>
            </a:endParaRPr>
          </a:p>
          <a:p>
            <a:pPr marL="462280">
              <a:lnSpc>
                <a:spcPts val="1570"/>
              </a:lnSpc>
            </a:pP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В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2020</a:t>
            </a:r>
            <a:r>
              <a:rPr sz="1400" spc="1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году  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с</a:t>
            </a:r>
            <a:r>
              <a:rPr sz="1400" spc="1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участием</a:t>
            </a:r>
            <a:r>
              <a:rPr sz="1400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представителей</a:t>
            </a:r>
            <a:r>
              <a:rPr sz="1400" spc="-1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общественного</a:t>
            </a:r>
            <a:r>
              <a:rPr sz="1400" spc="1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 err="1">
                <a:solidFill>
                  <a:srgbClr val="2C4638"/>
                </a:solidFill>
                <a:latin typeface="Times New Roman"/>
                <a:cs typeface="Times New Roman"/>
              </a:rPr>
              <a:t>совета</a:t>
            </a:r>
            <a:r>
              <a:rPr sz="1400" spc="1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 err="1" smtClean="0">
                <a:solidFill>
                  <a:srgbClr val="2C4638"/>
                </a:solidFill>
                <a:latin typeface="Times New Roman"/>
                <a:cs typeface="Times New Roman"/>
              </a:rPr>
              <a:t>проведен</a:t>
            </a:r>
            <a:r>
              <a:rPr lang="ru-RU" sz="1400" spc="-5" dirty="0" err="1" smtClean="0">
                <a:solidFill>
                  <a:srgbClr val="2C4638"/>
                </a:solidFill>
                <a:latin typeface="Times New Roman"/>
                <a:cs typeface="Times New Roman"/>
              </a:rPr>
              <a:t>ы</a:t>
            </a:r>
            <a:r>
              <a:rPr sz="1400" spc="-5" dirty="0" smtClean="0">
                <a:solidFill>
                  <a:srgbClr val="2C4638"/>
                </a:solidFill>
                <a:latin typeface="Times New Roman"/>
                <a:cs typeface="Times New Roman"/>
              </a:rPr>
              <a:t>:</a:t>
            </a:r>
            <a:endParaRPr lang="ru-RU" sz="1400" spc="-5" dirty="0" smtClean="0">
              <a:solidFill>
                <a:srgbClr val="2C4638"/>
              </a:solidFill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74700" y="4619625"/>
            <a:ext cx="9397365" cy="645160"/>
          </a:xfrm>
          <a:prstGeom prst="rect">
            <a:avLst/>
          </a:prstGeom>
          <a:gradFill>
            <a:gsLst>
              <a:gs pos="0">
                <a:schemeClr val="accent3">
                  <a:lumMod val="20000"/>
                  <a:lumOff val="80000"/>
                </a:schemeClr>
              </a:gs>
              <a:gs pos="39999">
                <a:schemeClr val="accent3">
                  <a:lumMod val="60000"/>
                  <a:lumOff val="40000"/>
                </a:schemeClr>
              </a:gs>
              <a:gs pos="7000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  <a:path path="circle">
              <a:fillToRect l="100000" t="100000"/>
            </a:path>
          </a:gradFill>
          <a:ln w="6096">
            <a:solidFill>
              <a:srgbClr val="000000"/>
            </a:solidFill>
          </a:ln>
        </p:spPr>
        <p:txBody>
          <a:bodyPr vert="horz" wrap="square" lIns="0" tIns="15875" rIns="0" bIns="0" rtlCol="0">
            <a:spAutoFit/>
          </a:bodyPr>
          <a:lstStyle/>
          <a:p>
            <a:pPr marL="71120" marR="64769" indent="449580" algn="just">
              <a:lnSpc>
                <a:spcPts val="1610"/>
              </a:lnSpc>
              <a:spcBef>
                <a:spcPts val="125"/>
              </a:spcBef>
            </a:pPr>
            <a:r>
              <a:rPr sz="1400" b="1" spc="5" dirty="0">
                <a:solidFill>
                  <a:srgbClr val="2C4638"/>
                </a:solidFill>
                <a:latin typeface="Times New Roman"/>
                <a:cs typeface="Times New Roman"/>
              </a:rPr>
              <a:t>22.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Обеспечение возможности оперативного представления гражданами 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и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организациями </a:t>
            </a:r>
            <a:r>
              <a:rPr sz="1400" b="1" spc="-5" dirty="0" err="1">
                <a:solidFill>
                  <a:srgbClr val="2C4638"/>
                </a:solidFill>
                <a:latin typeface="Times New Roman"/>
                <a:cs typeface="Times New Roman"/>
              </a:rPr>
              <a:t>информации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lang="ru-RU" sz="1400" b="1" spc="-5" dirty="0" smtClean="0">
                <a:solidFill>
                  <a:srgbClr val="2C4638"/>
                </a:solidFill>
                <a:latin typeface="Times New Roman"/>
                <a:cs typeface="Times New Roman"/>
              </a:rPr>
              <a:t/>
            </a:r>
            <a:br>
              <a:rPr lang="ru-RU" sz="1400" b="1" spc="-5" dirty="0" smtClean="0">
                <a:solidFill>
                  <a:srgbClr val="2C4638"/>
                </a:solidFill>
                <a:latin typeface="Times New Roman"/>
                <a:cs typeface="Times New Roman"/>
              </a:rPr>
            </a:br>
            <a:r>
              <a:rPr sz="1400" b="1" dirty="0" smtClean="0">
                <a:solidFill>
                  <a:srgbClr val="2C4638"/>
                </a:solidFill>
                <a:latin typeface="Times New Roman"/>
                <a:cs typeface="Times New Roman"/>
              </a:rPr>
              <a:t>о </a:t>
            </a:r>
            <a:r>
              <a:rPr sz="1400" b="1" spc="5" dirty="0" smtClean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фактах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коррупции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 в</a:t>
            </a:r>
            <a:r>
              <a:rPr sz="1400" b="1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Министерстве</a:t>
            </a:r>
            <a:r>
              <a:rPr sz="1400" b="1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или</a:t>
            </a:r>
            <a:r>
              <a:rPr sz="1400" b="1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нарушениях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 гражданскими</a:t>
            </a:r>
            <a:r>
              <a:rPr sz="1400" b="1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служащими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требований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 к</a:t>
            </a:r>
            <a:r>
              <a:rPr sz="1400" b="1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служебному </a:t>
            </a:r>
            <a:r>
              <a:rPr sz="1400" b="1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поведению.</a:t>
            </a:r>
            <a:endParaRPr sz="1400" dirty="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74700" y="5381625"/>
            <a:ext cx="9279890" cy="1745350"/>
          </a:xfrm>
          <a:prstGeom prst="rect">
            <a:avLst/>
          </a:prstGeom>
        </p:spPr>
        <p:txBody>
          <a:bodyPr vert="horz" wrap="square" lIns="0" tIns="21590" rIns="0" bIns="0" rtlCol="0">
            <a:spAutoFit/>
          </a:bodyPr>
          <a:lstStyle/>
          <a:p>
            <a:pPr indent="442913" algn="just"/>
            <a: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Обеспечено функционирование «телефона доверия», оснащенного системой записи поступающих обращений (функция «автоответчик»), специально выделенной электронной почты для приема обращений граждан </a:t>
            </a:r>
            <a:b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и представителей организаций о фактах коррупции.</a:t>
            </a:r>
          </a:p>
          <a:p>
            <a:pPr indent="442913" algn="just"/>
            <a: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Организовано ежемесячное проведение «прямых линий» с гражданами по вопросам </a:t>
            </a:r>
            <a:r>
              <a:rPr lang="ru-RU" sz="1400" dirty="0" err="1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антикоррупционного</a:t>
            </a:r>
            <a: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 просвещения, отнесенным к сфере деятельности Министерства (анонс размещается на сайте Министерства в разделе «Новости»).</a:t>
            </a:r>
          </a:p>
          <a:p>
            <a:pPr indent="442913" algn="just"/>
            <a: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В 2020 году обращений по фактам коррупции в Министерстве по указанным специальным каналам связи </a:t>
            </a:r>
            <a:b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и на «прямую линию» не поступало.</a:t>
            </a:r>
            <a:endParaRPr lang="ru-RU" sz="1400" dirty="0">
              <a:solidFill>
                <a:srgbClr val="2F4B4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698500" y="3248025"/>
          <a:ext cx="9372600" cy="1112520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8170985"/>
                <a:gridCol w="1201615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400" b="0" spc="-5" dirty="0" smtClean="0">
                          <a:solidFill>
                            <a:srgbClr val="2C4638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заседания</a:t>
                      </a:r>
                      <a:r>
                        <a:rPr lang="ru-RU" sz="1400" b="0" spc="15" dirty="0" smtClean="0">
                          <a:solidFill>
                            <a:srgbClr val="2C4638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b="0" spc="-5" dirty="0" smtClean="0">
                          <a:solidFill>
                            <a:srgbClr val="2C4638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комиссии</a:t>
                      </a:r>
                      <a:r>
                        <a:rPr lang="ru-RU" sz="1400" b="0" dirty="0" smtClean="0">
                          <a:solidFill>
                            <a:srgbClr val="2C4638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по</a:t>
                      </a:r>
                      <a:r>
                        <a:rPr lang="ru-RU" sz="1400" b="0" spc="-5" dirty="0" smtClean="0">
                          <a:solidFill>
                            <a:srgbClr val="2C4638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противодействию</a:t>
                      </a:r>
                      <a:r>
                        <a:rPr lang="ru-RU" sz="1400" b="0" spc="5" dirty="0" smtClean="0">
                          <a:solidFill>
                            <a:srgbClr val="2C4638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b="0" spc="-5" dirty="0" smtClean="0">
                          <a:solidFill>
                            <a:srgbClr val="2C4638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коррупции</a:t>
                      </a:r>
                      <a:r>
                        <a:rPr lang="ru-RU" sz="1400" b="0" spc="20" dirty="0" smtClean="0">
                          <a:solidFill>
                            <a:srgbClr val="2C4638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b="0" dirty="0" smtClean="0">
                          <a:solidFill>
                            <a:srgbClr val="2C4638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r>
                        <a:rPr lang="ru-RU" sz="1400" b="0" spc="10" dirty="0" smtClean="0">
                          <a:solidFill>
                            <a:srgbClr val="2C4638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b="0" spc="-5" dirty="0" smtClean="0">
                          <a:solidFill>
                            <a:srgbClr val="2C4638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Министерстве</a:t>
                      </a:r>
                      <a:r>
                        <a:rPr lang="ru-RU" sz="1400" b="0" spc="10" dirty="0" smtClean="0">
                          <a:solidFill>
                            <a:srgbClr val="2C4638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b="0" spc="-5" dirty="0" smtClean="0">
                          <a:solidFill>
                            <a:srgbClr val="2C4638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финансов</a:t>
                      </a:r>
                      <a:r>
                        <a:rPr lang="ru-RU" sz="1400" b="0" spc="5" dirty="0" smtClean="0">
                          <a:solidFill>
                            <a:srgbClr val="2C4638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b="0" spc="-5" dirty="0" smtClean="0">
                          <a:solidFill>
                            <a:srgbClr val="2C4638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Свердловской области</a:t>
                      </a:r>
                      <a:endParaRPr lang="ru-RU" sz="1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b="0" spc="-5" dirty="0" smtClean="0">
                          <a:solidFill>
                            <a:srgbClr val="2C4638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заседания</a:t>
                      </a:r>
                      <a:r>
                        <a:rPr lang="ru-RU" sz="1400" b="0" spc="15" dirty="0" smtClean="0">
                          <a:solidFill>
                            <a:srgbClr val="2C4638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b="0" spc="-5" dirty="0" smtClean="0">
                          <a:solidFill>
                            <a:srgbClr val="2C4638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аттестационной</a:t>
                      </a:r>
                      <a:r>
                        <a:rPr lang="ru-RU" sz="1400" b="0" spc="20" dirty="0" smtClean="0">
                          <a:solidFill>
                            <a:srgbClr val="2C4638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b="0" spc="-5" dirty="0" smtClean="0">
                          <a:solidFill>
                            <a:srgbClr val="2C4638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комиссии</a:t>
                      </a:r>
                      <a:r>
                        <a:rPr lang="ru-RU" sz="1400" b="0" dirty="0" smtClean="0">
                          <a:solidFill>
                            <a:srgbClr val="2C4638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b="0" spc="-5" dirty="0" smtClean="0">
                          <a:solidFill>
                            <a:srgbClr val="2C4638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Министерства</a:t>
                      </a:r>
                      <a:r>
                        <a:rPr lang="ru-RU" sz="1400" b="0" spc="25" dirty="0" smtClean="0">
                          <a:solidFill>
                            <a:srgbClr val="2C4638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b="0" spc="-5" dirty="0" smtClean="0">
                          <a:solidFill>
                            <a:srgbClr val="2C4638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финансов</a:t>
                      </a:r>
                      <a:r>
                        <a:rPr lang="ru-RU" sz="1400" b="0" spc="5" dirty="0" smtClean="0">
                          <a:solidFill>
                            <a:srgbClr val="2C4638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b="0" spc="-5" dirty="0" smtClean="0">
                          <a:solidFill>
                            <a:srgbClr val="2C4638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Свердловской</a:t>
                      </a:r>
                      <a:r>
                        <a:rPr lang="ru-RU" sz="1400" b="0" spc="5" dirty="0" smtClean="0">
                          <a:solidFill>
                            <a:srgbClr val="2C4638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b="0" spc="-5" dirty="0" smtClean="0">
                          <a:solidFill>
                            <a:srgbClr val="2C4638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области</a:t>
                      </a:r>
                      <a:endParaRPr lang="ru-RU" sz="1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b="0" spc="-5" dirty="0" smtClean="0">
                          <a:solidFill>
                            <a:srgbClr val="2C4638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заседания</a:t>
                      </a:r>
                      <a:r>
                        <a:rPr lang="ru-RU" sz="1400" b="0" spc="10" dirty="0" smtClean="0">
                          <a:solidFill>
                            <a:srgbClr val="2C4638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b="0" spc="-5" dirty="0" smtClean="0">
                          <a:solidFill>
                            <a:srgbClr val="2C4638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конкурсной</a:t>
                      </a:r>
                      <a:r>
                        <a:rPr lang="ru-RU" sz="1400" b="0" spc="15" dirty="0" smtClean="0">
                          <a:solidFill>
                            <a:srgbClr val="2C4638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b="0" spc="-5" dirty="0" smtClean="0">
                          <a:solidFill>
                            <a:srgbClr val="2C4638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комиссии</a:t>
                      </a:r>
                      <a:r>
                        <a:rPr lang="ru-RU" sz="1400" b="0" spc="15" dirty="0" smtClean="0">
                          <a:solidFill>
                            <a:srgbClr val="2C4638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b="0" spc="-5" dirty="0" smtClean="0">
                          <a:solidFill>
                            <a:srgbClr val="2C4638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Министерства</a:t>
                      </a:r>
                      <a:r>
                        <a:rPr lang="ru-RU" sz="1400" b="0" spc="-10" dirty="0" smtClean="0">
                          <a:solidFill>
                            <a:srgbClr val="2C4638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b="0" spc="-5" dirty="0" smtClean="0">
                          <a:solidFill>
                            <a:srgbClr val="2C4638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финансов Свердловской</a:t>
                      </a:r>
                      <a:r>
                        <a:rPr lang="ru-RU" sz="1400" b="0" spc="10" dirty="0" smtClean="0">
                          <a:solidFill>
                            <a:srgbClr val="2C4638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b="0" spc="-5" dirty="0" smtClean="0">
                          <a:solidFill>
                            <a:srgbClr val="2C4638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области</a:t>
                      </a:r>
                      <a:endParaRPr lang="ru-RU" sz="1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52932" y="421640"/>
            <a:ext cx="9118600" cy="105926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126364" algn="ctr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004200"/>
                </a:solidFill>
                <a:latin typeface="Times New Roman"/>
                <a:cs typeface="Times New Roman"/>
              </a:rPr>
              <a:t>14</a:t>
            </a:r>
            <a:endParaRPr sz="1200" dirty="0">
              <a:latin typeface="Times New Roman"/>
              <a:cs typeface="Times New Roman"/>
            </a:endParaRPr>
          </a:p>
          <a:p>
            <a:pPr algn="ctr"/>
            <a:r>
              <a:rPr lang="ru-RU" sz="1400" b="1" cap="all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Раздел 4 . Выполнение Национального плана противодействия коррупции </a:t>
            </a:r>
            <a:br>
              <a:rPr lang="ru-RU" sz="1400" b="1" cap="all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cap="all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на 2018–2020 годы, утвержденного Указом Президента Российской Федерации </a:t>
            </a:r>
            <a:br>
              <a:rPr lang="ru-RU" sz="1400" b="1" cap="all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cap="all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от 29 июня 2018 года № 378 «О Национальном плане противодействия коррупции </a:t>
            </a:r>
            <a:br>
              <a:rPr lang="ru-RU" sz="1400" b="1" cap="all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cap="all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на 2018–2020 годы»</a:t>
            </a:r>
            <a:endParaRPr lang="ru-RU" sz="1400" dirty="0">
              <a:solidFill>
                <a:srgbClr val="2F4B4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47700" y="1617218"/>
            <a:ext cx="9397365" cy="850900"/>
          </a:xfrm>
          <a:prstGeom prst="rect">
            <a:avLst/>
          </a:prstGeom>
          <a:gradFill>
            <a:gsLst>
              <a:gs pos="0">
                <a:schemeClr val="accent3">
                  <a:lumMod val="20000"/>
                  <a:lumOff val="80000"/>
                </a:schemeClr>
              </a:gs>
              <a:gs pos="39999">
                <a:schemeClr val="accent3">
                  <a:lumMod val="60000"/>
                  <a:lumOff val="40000"/>
                </a:schemeClr>
              </a:gs>
              <a:gs pos="7000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  <a:path path="circle">
              <a:fillToRect l="100000" t="100000"/>
            </a:path>
          </a:gradFill>
          <a:ln w="6096">
            <a:solidFill>
              <a:srgbClr val="000000"/>
            </a:solidFill>
          </a:ln>
        </p:spPr>
        <p:txBody>
          <a:bodyPr vert="horz" wrap="square" lIns="0" tIns="10160" rIns="0" bIns="0" rtlCol="0">
            <a:spAutoFit/>
          </a:bodyPr>
          <a:lstStyle/>
          <a:p>
            <a:pPr marL="71120" marR="61594" indent="449580" algn="just">
              <a:lnSpc>
                <a:spcPct val="96000"/>
              </a:lnSpc>
              <a:spcBef>
                <a:spcPts val="80"/>
              </a:spcBef>
            </a:pP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23.</a:t>
            </a:r>
            <a:r>
              <a:rPr sz="1400" b="1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Принятие</a:t>
            </a:r>
            <a:r>
              <a:rPr sz="1400" b="1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мер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по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повышению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эффективности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контроля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10" dirty="0">
                <a:solidFill>
                  <a:srgbClr val="2C4638"/>
                </a:solidFill>
                <a:latin typeface="Times New Roman"/>
                <a:cs typeface="Times New Roman"/>
              </a:rPr>
              <a:t>за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 соблюдением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гражданскими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служащими 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требований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законодательства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Российской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Федерации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 о</a:t>
            </a:r>
            <a:r>
              <a:rPr sz="1400" b="1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противодействии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коррупции,</a:t>
            </a:r>
            <a:r>
              <a:rPr sz="1400" b="1" spc="34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касающихся 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предотвращения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 и</a:t>
            </a:r>
            <a:r>
              <a:rPr sz="1400" b="1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урегулирования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конфликта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интересов,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 в</a:t>
            </a:r>
            <a:r>
              <a:rPr sz="1400" b="1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том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числе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10" dirty="0">
                <a:solidFill>
                  <a:srgbClr val="2C4638"/>
                </a:solidFill>
                <a:latin typeface="Times New Roman"/>
                <a:cs typeface="Times New Roman"/>
              </a:rPr>
              <a:t>за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 привлечением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таких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 лиц</a:t>
            </a:r>
            <a:r>
              <a:rPr sz="1400" b="1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к </a:t>
            </a:r>
            <a:r>
              <a:rPr sz="1400" b="1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ответственности 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в</a:t>
            </a:r>
            <a:r>
              <a:rPr sz="1400" b="1" spc="-2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случае </a:t>
            </a:r>
            <a:r>
              <a:rPr sz="1400" b="1" spc="-10" dirty="0">
                <a:solidFill>
                  <a:srgbClr val="2C4638"/>
                </a:solidFill>
                <a:latin typeface="Times New Roman"/>
                <a:cs typeface="Times New Roman"/>
              </a:rPr>
              <a:t>их</a:t>
            </a:r>
            <a:r>
              <a:rPr sz="1400" b="1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несоблюдения.</a:t>
            </a:r>
            <a:endParaRPr sz="1400" dirty="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06627" y="2645791"/>
            <a:ext cx="9279255" cy="1966564"/>
          </a:xfrm>
          <a:prstGeom prst="rect">
            <a:avLst/>
          </a:prstGeom>
        </p:spPr>
        <p:txBody>
          <a:bodyPr vert="horz" wrap="square" lIns="0" tIns="27305" rIns="0" bIns="0" rtlCol="0">
            <a:spAutoFit/>
          </a:bodyPr>
          <a:lstStyle/>
          <a:p>
            <a:pPr indent="442913" algn="just"/>
            <a: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В рамках мероприятия по повышению эффективности контроля за соблюдением гражданскими служащими требований законодательства Российской Федерации о противодействии коррупции в отделе государственной гражданской службы и кадров Министерства:</a:t>
            </a:r>
          </a:p>
          <a:p>
            <a:pPr indent="442913" algn="just"/>
            <a: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  <a:sym typeface="Wingdings"/>
              </a:rPr>
              <a:t></a:t>
            </a:r>
            <a: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  <a:sym typeface="Wingdings"/>
              </a:rPr>
              <a:t> </a:t>
            </a:r>
            <a: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составлены таблицы с анкетными данными гражданских служащих, их родственников и свойственников в целях предотвращения и урегулирования конфликта интересов; </a:t>
            </a:r>
          </a:p>
          <a:p>
            <a:pPr indent="442913" algn="just"/>
            <a: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  <a:sym typeface="Wingdings"/>
              </a:rPr>
              <a:t></a:t>
            </a:r>
            <a: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  <a:sym typeface="Wingdings"/>
              </a:rPr>
              <a:t> </a:t>
            </a:r>
            <a: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представлен перечень контрагентов Министерства, подписавших государственные контракты на поставку товаров, работ, услуг для обеспечения государственных нужд Свердловской области.</a:t>
            </a:r>
          </a:p>
          <a:p>
            <a:pPr indent="442913" algn="just"/>
            <a: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Законодательство в сфере конфликта интересов не применялось в связи с отсутствием ситуаций конфликта интересов у гражданских служащих.</a:t>
            </a:r>
            <a:endParaRPr lang="ru-RU" sz="1400" dirty="0">
              <a:solidFill>
                <a:srgbClr val="2F4B4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47700" y="4722241"/>
            <a:ext cx="9397365" cy="850900"/>
          </a:xfrm>
          <a:prstGeom prst="rect">
            <a:avLst/>
          </a:prstGeom>
          <a:gradFill>
            <a:gsLst>
              <a:gs pos="0">
                <a:schemeClr val="accent3">
                  <a:lumMod val="20000"/>
                  <a:lumOff val="80000"/>
                </a:schemeClr>
              </a:gs>
              <a:gs pos="39999">
                <a:schemeClr val="accent3">
                  <a:lumMod val="60000"/>
                  <a:lumOff val="40000"/>
                </a:schemeClr>
              </a:gs>
              <a:gs pos="7000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  <a:path path="circle">
              <a:fillToRect l="100000" t="100000"/>
            </a:path>
          </a:gradFill>
          <a:ln w="6096">
            <a:solidFill>
              <a:srgbClr val="000000"/>
            </a:solidFill>
          </a:ln>
        </p:spPr>
        <p:txBody>
          <a:bodyPr vert="horz" wrap="square" lIns="0" tIns="10160" rIns="0" bIns="0" rtlCol="0">
            <a:spAutoFit/>
          </a:bodyPr>
          <a:lstStyle/>
          <a:p>
            <a:pPr marL="71120" marR="64769" indent="449580" algn="just">
              <a:lnSpc>
                <a:spcPct val="96000"/>
              </a:lnSpc>
              <a:spcBef>
                <a:spcPts val="80"/>
              </a:spcBef>
            </a:pPr>
            <a:r>
              <a:rPr sz="1400" b="1" spc="5" dirty="0">
                <a:solidFill>
                  <a:srgbClr val="2C4638"/>
                </a:solidFill>
                <a:latin typeface="Times New Roman"/>
                <a:cs typeface="Times New Roman"/>
              </a:rPr>
              <a:t>24.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Повышение эффективности кадровой работы 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в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части, 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касающейся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ведения личных 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дел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гражданских 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служащих,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 в том числе</a:t>
            </a:r>
            <a:r>
              <a:rPr sz="1400" b="1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контроля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10" dirty="0">
                <a:solidFill>
                  <a:srgbClr val="2C4638"/>
                </a:solidFill>
                <a:latin typeface="Times New Roman"/>
                <a:cs typeface="Times New Roman"/>
              </a:rPr>
              <a:t>за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 актуализацией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сведений,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 содержащихся в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анкетах,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представляемых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при 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назначении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на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указанные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должности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 и</a:t>
            </a:r>
            <a:r>
              <a:rPr sz="1400" b="1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поступлении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на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 государственную</a:t>
            </a:r>
            <a:r>
              <a:rPr sz="1400" b="1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гражданскую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службу,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 об</a:t>
            </a:r>
            <a:r>
              <a:rPr sz="1400" b="1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их 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родственниках</a:t>
            </a:r>
            <a:r>
              <a:rPr sz="1400" b="1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и</a:t>
            </a:r>
            <a:r>
              <a:rPr sz="1400" b="1" spc="-1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свойственниках</a:t>
            </a:r>
            <a:r>
              <a:rPr sz="1400" b="1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в целях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выявления</a:t>
            </a:r>
            <a:r>
              <a:rPr sz="1400" b="1" spc="-1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возможного</a:t>
            </a:r>
            <a:r>
              <a:rPr sz="1400" b="1" spc="1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конфликта</a:t>
            </a:r>
            <a:r>
              <a:rPr sz="1400" b="1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интересов.</a:t>
            </a:r>
            <a:endParaRPr sz="1400" dirty="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06627" y="5750814"/>
            <a:ext cx="9280525" cy="889346"/>
          </a:xfrm>
          <a:prstGeom prst="rect">
            <a:avLst/>
          </a:prstGeom>
        </p:spPr>
        <p:txBody>
          <a:bodyPr vert="horz" wrap="square" lIns="0" tIns="27305" rIns="0" bIns="0" rtlCol="0">
            <a:spAutoFit/>
          </a:bodyPr>
          <a:lstStyle/>
          <a:p>
            <a:pPr indent="442913" algn="just"/>
            <a: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Личные дела гражданских служащих ведутся в соответствии с Указом Президента Российской Федерации </a:t>
            </a:r>
            <a:b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от 30.05.2005 № 609 «Об утверждении Положения о персональных данных государственного гражданского служащего Российской Федерации и ведении его личного дела», осуществляется контроль за актуализацией анкетных данных:</a:t>
            </a:r>
          </a:p>
          <a:p>
            <a:pPr indent="442913" algn="just"/>
            <a: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  <a:sym typeface="Wingdings"/>
              </a:rPr>
              <a:t></a:t>
            </a:r>
            <a: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 при назначении гражданских служащих на иные должности;</a:t>
            </a:r>
            <a:endParaRPr lang="ru-RU" sz="1400" dirty="0">
              <a:solidFill>
                <a:srgbClr val="2F4B4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06627" y="421640"/>
            <a:ext cx="9279255" cy="14516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004200"/>
                </a:solidFill>
                <a:latin typeface="Times New Roman"/>
                <a:cs typeface="Times New Roman"/>
              </a:rPr>
              <a:t>15</a:t>
            </a:r>
            <a:endParaRPr sz="12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50" dirty="0">
              <a:latin typeface="Times New Roman"/>
              <a:cs typeface="Times New Roman"/>
            </a:endParaRPr>
          </a:p>
          <a:p>
            <a:pPr indent="442913" algn="just"/>
            <a: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  <a:sym typeface="Wingdings"/>
              </a:rPr>
              <a:t></a:t>
            </a:r>
            <a: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 при приеме актуализированных сведений о близких родственниках и свойственниках гражданского служащего </a:t>
            </a:r>
            <a:b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в соответствии с приказом Министерства финансов Свердловской области от 25.06.2020 № 214 «Об актуализации государственными гражданскими служащими Свердловской области, замещающими должности государственной гражданской службы Свердловской области в Министерстве финансов Свердловской области, сведений, содержащихся </a:t>
            </a:r>
            <a:b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в анкетах, об их близких родственниках и свойственниках».</a:t>
            </a:r>
            <a:endParaRPr lang="ru-RU" sz="1400" dirty="0">
              <a:solidFill>
                <a:srgbClr val="2F4B4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47700" y="2025650"/>
            <a:ext cx="9397365" cy="442595"/>
          </a:xfrm>
          <a:prstGeom prst="rect">
            <a:avLst/>
          </a:prstGeom>
          <a:gradFill>
            <a:gsLst>
              <a:gs pos="0">
                <a:schemeClr val="accent3">
                  <a:lumMod val="20000"/>
                  <a:lumOff val="80000"/>
                </a:schemeClr>
              </a:gs>
              <a:gs pos="39999">
                <a:schemeClr val="accent3">
                  <a:lumMod val="60000"/>
                  <a:lumOff val="40000"/>
                </a:schemeClr>
              </a:gs>
              <a:gs pos="7000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  <a:path path="circle">
              <a:fillToRect l="100000" t="100000"/>
            </a:path>
          </a:gradFill>
          <a:ln w="6096">
            <a:solidFill>
              <a:srgbClr val="000000"/>
            </a:solidFill>
          </a:ln>
        </p:spPr>
        <p:txBody>
          <a:bodyPr vert="horz" wrap="square" lIns="0" tIns="15240" rIns="0" bIns="0" rtlCol="0">
            <a:spAutoFit/>
          </a:bodyPr>
          <a:lstStyle/>
          <a:p>
            <a:pPr marL="71120" marR="67310" indent="449580" algn="just">
              <a:lnSpc>
                <a:spcPts val="1620"/>
              </a:lnSpc>
              <a:spcBef>
                <a:spcPts val="120"/>
              </a:spcBef>
              <a:tabLst>
                <a:tab pos="916940" algn="l"/>
                <a:tab pos="1867535" algn="l"/>
                <a:tab pos="3093085" algn="l"/>
                <a:tab pos="4135120" algn="l"/>
                <a:tab pos="4403090" algn="l"/>
                <a:tab pos="5662930" algn="l"/>
                <a:tab pos="6830695" algn="l"/>
                <a:tab pos="7698740" algn="l"/>
                <a:tab pos="8425180" algn="l"/>
                <a:tab pos="9224645" algn="l"/>
              </a:tabLst>
            </a:pPr>
            <a:r>
              <a:rPr sz="1400" b="1" spc="5" dirty="0">
                <a:solidFill>
                  <a:srgbClr val="2C4638"/>
                </a:solidFill>
                <a:latin typeface="Times New Roman"/>
                <a:cs typeface="Times New Roman"/>
              </a:rPr>
              <a:t>25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.	</a:t>
            </a:r>
            <a:r>
              <a:rPr sz="1400" b="1" spc="-15" dirty="0">
                <a:solidFill>
                  <a:srgbClr val="2C4638"/>
                </a:solidFill>
                <a:latin typeface="Times New Roman"/>
                <a:cs typeface="Times New Roman"/>
              </a:rPr>
              <a:t>О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бу</a:t>
            </a:r>
            <a:r>
              <a:rPr sz="1400" b="1" spc="-15" dirty="0">
                <a:solidFill>
                  <a:srgbClr val="2C4638"/>
                </a:solidFill>
                <a:latin typeface="Times New Roman"/>
                <a:cs typeface="Times New Roman"/>
              </a:rPr>
              <a:t>ч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ен</a:t>
            </a:r>
            <a:r>
              <a:rPr sz="1400" b="1" spc="-10" dirty="0">
                <a:solidFill>
                  <a:srgbClr val="2C4638"/>
                </a:solidFill>
                <a:latin typeface="Times New Roman"/>
                <a:cs typeface="Times New Roman"/>
              </a:rPr>
              <a:t>и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е	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гра</a:t>
            </a:r>
            <a:r>
              <a:rPr sz="1400" b="1" spc="-10" dirty="0">
                <a:solidFill>
                  <a:srgbClr val="2C4638"/>
                </a:solidFill>
                <a:latin typeface="Times New Roman"/>
                <a:cs typeface="Times New Roman"/>
              </a:rPr>
              <a:t>ж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данс</a:t>
            </a:r>
            <a:r>
              <a:rPr sz="1400" b="1" spc="-10" dirty="0">
                <a:solidFill>
                  <a:srgbClr val="2C4638"/>
                </a:solidFill>
                <a:latin typeface="Times New Roman"/>
                <a:cs typeface="Times New Roman"/>
              </a:rPr>
              <a:t>к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и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х	с</a:t>
            </a:r>
            <a:r>
              <a:rPr sz="1400" b="1" spc="-10" dirty="0">
                <a:solidFill>
                  <a:srgbClr val="2C4638"/>
                </a:solidFill>
                <a:latin typeface="Times New Roman"/>
                <a:cs typeface="Times New Roman"/>
              </a:rPr>
              <a:t>л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у</a:t>
            </a:r>
            <a:r>
              <a:rPr sz="1400" b="1" spc="-10" dirty="0">
                <a:solidFill>
                  <a:srgbClr val="2C4638"/>
                </a:solidFill>
                <a:latin typeface="Times New Roman"/>
                <a:cs typeface="Times New Roman"/>
              </a:rPr>
              <a:t>жащ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и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х,	в	до</a:t>
            </a:r>
            <a:r>
              <a:rPr sz="1400" b="1" spc="5" dirty="0">
                <a:solidFill>
                  <a:srgbClr val="2C4638"/>
                </a:solidFill>
                <a:latin typeface="Times New Roman"/>
                <a:cs typeface="Times New Roman"/>
              </a:rPr>
              <a:t>л</a:t>
            </a:r>
            <a:r>
              <a:rPr sz="1400" b="1" spc="-10" dirty="0">
                <a:solidFill>
                  <a:srgbClr val="2C4638"/>
                </a:solidFill>
                <a:latin typeface="Times New Roman"/>
                <a:cs typeface="Times New Roman"/>
              </a:rPr>
              <a:t>ж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н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ос</a:t>
            </a:r>
            <a:r>
              <a:rPr sz="1400" b="1" spc="5" dirty="0">
                <a:solidFill>
                  <a:srgbClr val="2C4638"/>
                </a:solidFill>
                <a:latin typeface="Times New Roman"/>
                <a:cs typeface="Times New Roman"/>
              </a:rPr>
              <a:t>т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ны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е	обя</a:t>
            </a:r>
            <a:r>
              <a:rPr sz="1400" b="1" spc="-20" dirty="0">
                <a:solidFill>
                  <a:srgbClr val="2C4638"/>
                </a:solidFill>
                <a:latin typeface="Times New Roman"/>
                <a:cs typeface="Times New Roman"/>
              </a:rPr>
              <a:t>з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а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нн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о</a:t>
            </a:r>
            <a:r>
              <a:rPr sz="1400" b="1" spc="-15" dirty="0">
                <a:solidFill>
                  <a:srgbClr val="2C4638"/>
                </a:solidFill>
                <a:latin typeface="Times New Roman"/>
                <a:cs typeface="Times New Roman"/>
              </a:rPr>
              <a:t>с</a:t>
            </a:r>
            <a:r>
              <a:rPr sz="1400" b="1" spc="-10" dirty="0">
                <a:solidFill>
                  <a:srgbClr val="2C4638"/>
                </a:solidFill>
                <a:latin typeface="Times New Roman"/>
                <a:cs typeface="Times New Roman"/>
              </a:rPr>
              <a:t>т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и	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к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о</a:t>
            </a:r>
            <a:r>
              <a:rPr sz="1400" b="1" spc="5" dirty="0">
                <a:solidFill>
                  <a:srgbClr val="2C4638"/>
                </a:solidFill>
                <a:latin typeface="Times New Roman"/>
                <a:cs typeface="Times New Roman"/>
              </a:rPr>
              <a:t>т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о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р</a:t>
            </a:r>
            <a:r>
              <a:rPr sz="1400" b="1" spc="-20" dirty="0">
                <a:solidFill>
                  <a:srgbClr val="2C4638"/>
                </a:solidFill>
                <a:latin typeface="Times New Roman"/>
                <a:cs typeface="Times New Roman"/>
              </a:rPr>
              <a:t>ы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х	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вх</a:t>
            </a:r>
            <a:r>
              <a:rPr sz="1400" b="1" spc="5" dirty="0">
                <a:solidFill>
                  <a:srgbClr val="2C4638"/>
                </a:solidFill>
                <a:latin typeface="Times New Roman"/>
                <a:cs typeface="Times New Roman"/>
              </a:rPr>
              <a:t>о</a:t>
            </a:r>
            <a:r>
              <a:rPr sz="1400" b="1" spc="-15" dirty="0">
                <a:solidFill>
                  <a:srgbClr val="2C4638"/>
                </a:solidFill>
                <a:latin typeface="Times New Roman"/>
                <a:cs typeface="Times New Roman"/>
              </a:rPr>
              <a:t>д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и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т	уч</a:t>
            </a:r>
            <a:r>
              <a:rPr sz="1400" b="1" spc="-10" dirty="0">
                <a:solidFill>
                  <a:srgbClr val="2C4638"/>
                </a:solidFill>
                <a:latin typeface="Times New Roman"/>
                <a:cs typeface="Times New Roman"/>
              </a:rPr>
              <a:t>а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с</a:t>
            </a:r>
            <a:r>
              <a:rPr sz="1400" b="1" spc="5" dirty="0">
                <a:solidFill>
                  <a:srgbClr val="2C4638"/>
                </a:solidFill>
                <a:latin typeface="Times New Roman"/>
                <a:cs typeface="Times New Roman"/>
              </a:rPr>
              <a:t>т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и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е	</a:t>
            </a:r>
            <a:r>
              <a:rPr lang="ru-RU" sz="1400" b="1" dirty="0" smtClean="0">
                <a:solidFill>
                  <a:srgbClr val="2C4638"/>
                </a:solidFill>
                <a:latin typeface="Times New Roman"/>
                <a:cs typeface="Times New Roman"/>
              </a:rPr>
              <a:t/>
            </a:r>
            <a:br>
              <a:rPr lang="ru-RU" sz="1400" b="1" dirty="0" smtClean="0">
                <a:solidFill>
                  <a:srgbClr val="2C4638"/>
                </a:solidFill>
                <a:latin typeface="Times New Roman"/>
                <a:cs typeface="Times New Roman"/>
              </a:rPr>
            </a:br>
            <a:r>
              <a:rPr sz="1400" b="1" dirty="0" smtClean="0">
                <a:solidFill>
                  <a:srgbClr val="2C4638"/>
                </a:solidFill>
                <a:latin typeface="Times New Roman"/>
                <a:cs typeface="Times New Roman"/>
              </a:rPr>
              <a:t>в 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противодействии</a:t>
            </a:r>
            <a:r>
              <a:rPr sz="1400" b="1" spc="-1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коррупции</a:t>
            </a:r>
            <a:endParaRPr sz="1400" dirty="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06627" y="2645791"/>
            <a:ext cx="9388475" cy="1104790"/>
          </a:xfrm>
          <a:prstGeom prst="rect">
            <a:avLst/>
          </a:prstGeom>
        </p:spPr>
        <p:txBody>
          <a:bodyPr vert="horz" wrap="square" lIns="0" tIns="27305" rIns="0" bIns="0" rtlCol="0">
            <a:spAutoFit/>
          </a:bodyPr>
          <a:lstStyle/>
          <a:p>
            <a:pPr indent="442913"/>
            <a: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В 2020 году все гражданские служащие, ответственные за работу по профилактике коррупционных и иных правонарушений, прошли повышение квалификации:</a:t>
            </a:r>
          </a:p>
          <a:p>
            <a:pPr indent="442913"/>
            <a: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  <a:sym typeface="Wingdings"/>
              </a:rPr>
              <a:t></a:t>
            </a:r>
            <a: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400" b="1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 гражданских служащих – по программе «Противодействие коррупции на государственной гражданской службе»;</a:t>
            </a:r>
          </a:p>
          <a:p>
            <a:pPr indent="442913"/>
            <a: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  <a:sym typeface="Wingdings"/>
              </a:rPr>
              <a:t></a:t>
            </a:r>
            <a: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400" b="1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 гражданский служащий – по программе «Функции подразделений кадровых служб государственных органов </a:t>
            </a:r>
            <a:b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по профилактике коррупционных и иных правонарушений».</a:t>
            </a:r>
            <a:endParaRPr lang="ru-RU" sz="1400" dirty="0">
              <a:solidFill>
                <a:srgbClr val="2F4B4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47700" y="4094480"/>
            <a:ext cx="9397365" cy="1668145"/>
          </a:xfrm>
          <a:prstGeom prst="rect">
            <a:avLst/>
          </a:prstGeom>
          <a:gradFill>
            <a:gsLst>
              <a:gs pos="0">
                <a:schemeClr val="accent3">
                  <a:lumMod val="20000"/>
                  <a:lumOff val="80000"/>
                </a:schemeClr>
              </a:gs>
              <a:gs pos="39999">
                <a:schemeClr val="accent3">
                  <a:lumMod val="60000"/>
                  <a:lumOff val="40000"/>
                </a:schemeClr>
              </a:gs>
              <a:gs pos="7000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  <a:path path="circle">
              <a:fillToRect l="100000" t="100000"/>
            </a:path>
          </a:gradFill>
          <a:ln w="6096">
            <a:solidFill>
              <a:srgbClr val="000000"/>
            </a:solidFill>
          </a:ln>
        </p:spPr>
        <p:txBody>
          <a:bodyPr vert="horz" wrap="square" lIns="0" tIns="10795" rIns="0" bIns="0" rtlCol="0">
            <a:spAutoFit/>
          </a:bodyPr>
          <a:lstStyle/>
          <a:p>
            <a:pPr marL="71120" marR="64769" indent="449580" algn="just">
              <a:lnSpc>
                <a:spcPct val="95800"/>
              </a:lnSpc>
              <a:spcBef>
                <a:spcPts val="85"/>
              </a:spcBef>
            </a:pPr>
            <a:r>
              <a:rPr sz="1400" b="1" spc="5" dirty="0">
                <a:solidFill>
                  <a:srgbClr val="2C4638"/>
                </a:solidFill>
                <a:latin typeface="Times New Roman"/>
                <a:cs typeface="Times New Roman"/>
              </a:rPr>
              <a:t>26.</a:t>
            </a:r>
            <a:r>
              <a:rPr sz="1400" b="1" spc="1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Обучение гражданских служащих, впервые поступивших на государственную гражданскую службу для </a:t>
            </a:r>
            <a:r>
              <a:rPr sz="1400" b="1" spc="-33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замещения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 должностей,</a:t>
            </a:r>
            <a:r>
              <a:rPr sz="1400" b="1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включенных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 в</a:t>
            </a:r>
            <a:r>
              <a:rPr sz="1400" b="1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Перечень</a:t>
            </a:r>
            <a:r>
              <a:rPr sz="1400" b="1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должностей</a:t>
            </a:r>
            <a:r>
              <a:rPr sz="1400" b="1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государственной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гражданской</a:t>
            </a:r>
            <a:r>
              <a:rPr sz="1400" b="1" spc="34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службы 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Свердловской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области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 в</a:t>
            </a:r>
            <a:r>
              <a:rPr sz="1400" b="1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Министерстве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финансов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Свердловской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области,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при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замещении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которых 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государственные гражданские служащие Свердловской области обязаны представлять сведения 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о своих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доходах, 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расходах, 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об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имуществе 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и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обязательствах имущественного характера, 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а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также 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о доходах,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расходах, 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об </a:t>
            </a:r>
            <a:r>
              <a:rPr sz="1400" b="1" spc="-5" dirty="0" err="1">
                <a:solidFill>
                  <a:srgbClr val="2C4638"/>
                </a:solidFill>
                <a:latin typeface="Times New Roman"/>
                <a:cs typeface="Times New Roman"/>
              </a:rPr>
              <a:t>имуществе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lang="ru-RU" sz="1400" b="1" spc="-5" dirty="0" smtClean="0">
                <a:solidFill>
                  <a:srgbClr val="2C4638"/>
                </a:solidFill>
                <a:latin typeface="Times New Roman"/>
                <a:cs typeface="Times New Roman"/>
              </a:rPr>
              <a:t/>
            </a:r>
            <a:br>
              <a:rPr lang="ru-RU" sz="1400" b="1" spc="-5" dirty="0" smtClean="0">
                <a:solidFill>
                  <a:srgbClr val="2C4638"/>
                </a:solidFill>
                <a:latin typeface="Times New Roman"/>
                <a:cs typeface="Times New Roman"/>
              </a:rPr>
            </a:br>
            <a:r>
              <a:rPr sz="1400" b="1" dirty="0" smtClean="0">
                <a:solidFill>
                  <a:srgbClr val="2C4638"/>
                </a:solidFill>
                <a:latin typeface="Times New Roman"/>
                <a:cs typeface="Times New Roman"/>
              </a:rPr>
              <a:t>и </a:t>
            </a:r>
            <a:r>
              <a:rPr sz="1400" b="1" spc="5" dirty="0" smtClean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обязательствах имущественного характера своих супруги (супруга) 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и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несовершеннолетних 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детей,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утвержденный 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приказом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Министерства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от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27.07.2015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 №</a:t>
            </a:r>
            <a:r>
              <a:rPr sz="1400" b="1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280,</a:t>
            </a:r>
            <a:r>
              <a:rPr sz="1400" b="1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по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образовательным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программам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 в</a:t>
            </a:r>
            <a:r>
              <a:rPr sz="1400" b="1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области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противодействия 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коррупции.</a:t>
            </a:r>
            <a:endParaRPr sz="1400" dirty="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06627" y="5781294"/>
            <a:ext cx="9279890" cy="1314462"/>
          </a:xfrm>
          <a:prstGeom prst="rect">
            <a:avLst/>
          </a:prstGeom>
        </p:spPr>
        <p:txBody>
          <a:bodyPr vert="horz" wrap="square" lIns="0" tIns="21590" rIns="0" bIns="0" rtlCol="0">
            <a:spAutoFit/>
          </a:bodyPr>
          <a:lstStyle/>
          <a:p>
            <a:pPr indent="442913" algn="just"/>
            <a: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В 2020 году обеспечено обучение </a:t>
            </a:r>
            <a:r>
              <a:rPr lang="ru-RU" sz="1400" b="1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 гражданских служащих, впервые поступивших на государственную гражданскую службу Свердловской области для замещения должностей, включенных в Перечень должностей, при замещении которых гражданские служащие обязаны представлять сведения о доходах, по образовательной программе повышения квалификации «Противодействие коррупции на государственной гражданской службе». </a:t>
            </a:r>
          </a:p>
          <a:p>
            <a:pPr indent="442913" algn="just"/>
            <a: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Всего во исполнение Национального плана противодействия коррупции на 2018-2020 годы обучено </a:t>
            </a:r>
            <a:b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 гражданских служащих, замещающих должности, включенные в указанный перечень. </a:t>
            </a:r>
            <a:endParaRPr lang="ru-RU" sz="1400" dirty="0">
              <a:solidFill>
                <a:srgbClr val="2F4B4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06627" y="421640"/>
            <a:ext cx="9279255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200" dirty="0" smtClean="0">
                <a:solidFill>
                  <a:srgbClr val="004200"/>
                </a:solidFill>
                <a:latin typeface="Times New Roman"/>
                <a:cs typeface="Times New Roman"/>
              </a:rPr>
              <a:t>16</a:t>
            </a:r>
            <a:endParaRPr sz="1200" dirty="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47700" y="1413002"/>
            <a:ext cx="9397365" cy="645160"/>
          </a:xfrm>
          <a:prstGeom prst="rect">
            <a:avLst/>
          </a:prstGeom>
          <a:gradFill>
            <a:gsLst>
              <a:gs pos="0">
                <a:schemeClr val="accent3">
                  <a:lumMod val="20000"/>
                  <a:lumOff val="80000"/>
                </a:schemeClr>
              </a:gs>
              <a:gs pos="39999">
                <a:schemeClr val="accent3">
                  <a:lumMod val="60000"/>
                  <a:lumOff val="40000"/>
                </a:schemeClr>
              </a:gs>
              <a:gs pos="7000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  <a:path path="circle">
              <a:fillToRect l="100000" t="100000"/>
            </a:path>
          </a:gradFill>
          <a:ln w="6096">
            <a:solidFill>
              <a:srgbClr val="000000"/>
            </a:solidFill>
          </a:ln>
        </p:spPr>
        <p:txBody>
          <a:bodyPr vert="horz" wrap="square" lIns="0" tIns="10160" rIns="0" bIns="0" rtlCol="0">
            <a:spAutoFit/>
          </a:bodyPr>
          <a:lstStyle/>
          <a:p>
            <a:pPr marL="71120" marR="67310" indent="449580" algn="just">
              <a:lnSpc>
                <a:spcPct val="96100"/>
              </a:lnSpc>
              <a:spcBef>
                <a:spcPts val="80"/>
              </a:spcBef>
            </a:pPr>
            <a:r>
              <a:rPr sz="1400" b="1" spc="5" dirty="0">
                <a:solidFill>
                  <a:srgbClr val="2C4638"/>
                </a:solidFill>
                <a:latin typeface="Times New Roman"/>
                <a:cs typeface="Times New Roman"/>
              </a:rPr>
              <a:t>27.</a:t>
            </a:r>
            <a:r>
              <a:rPr sz="1400" b="1" spc="1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Рассмотрение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на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 заседании</a:t>
            </a:r>
            <a:r>
              <a:rPr sz="1400" b="1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комиссии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по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противодействию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коррупции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 в</a:t>
            </a:r>
            <a:r>
              <a:rPr sz="1400" b="1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Министерстве</a:t>
            </a:r>
            <a:r>
              <a:rPr sz="1400" b="1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финансов 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Свердловской</a:t>
            </a:r>
            <a:r>
              <a:rPr sz="1400" b="1" spc="114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области</a:t>
            </a:r>
            <a:r>
              <a:rPr sz="1400" b="1" spc="114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отчета</a:t>
            </a:r>
            <a:r>
              <a:rPr sz="1400" b="1" spc="11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о</a:t>
            </a:r>
            <a:r>
              <a:rPr sz="1400" b="1" spc="12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выполнении</a:t>
            </a:r>
            <a:r>
              <a:rPr sz="1400" b="1" spc="114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плана</a:t>
            </a:r>
            <a:r>
              <a:rPr sz="1400" b="1" spc="12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мероприятий</a:t>
            </a:r>
            <a:r>
              <a:rPr sz="1400" b="1" spc="11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Министерства</a:t>
            </a:r>
            <a:r>
              <a:rPr sz="1400" b="1" spc="12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по</a:t>
            </a:r>
            <a:r>
              <a:rPr sz="1400" b="1" spc="12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противодействию</a:t>
            </a:r>
            <a:r>
              <a:rPr sz="1400" b="1" spc="114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коррупции </a:t>
            </a:r>
            <a:r>
              <a:rPr sz="1400" b="1" spc="-34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на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2018–2020</a:t>
            </a:r>
            <a:r>
              <a:rPr sz="1400" b="1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годы.</a:t>
            </a:r>
            <a:endParaRPr sz="1400" dirty="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06627" y="2235835"/>
            <a:ext cx="9271635" cy="649605"/>
          </a:xfrm>
          <a:prstGeom prst="rect">
            <a:avLst/>
          </a:prstGeom>
        </p:spPr>
        <p:txBody>
          <a:bodyPr vert="horz" wrap="square" lIns="0" tIns="21590" rIns="0" bIns="0" rtlCol="0">
            <a:spAutoFit/>
          </a:bodyPr>
          <a:lstStyle/>
          <a:p>
            <a:pPr marL="12700" marR="5080" indent="449580" algn="just">
              <a:lnSpc>
                <a:spcPct val="96100"/>
              </a:lnSpc>
              <a:spcBef>
                <a:spcPts val="170"/>
              </a:spcBef>
            </a:pP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На заседании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  <a:hlinkClick r:id="rId2"/>
              </a:rPr>
              <a:t>комиссии по противодействию коррупции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 рассмотрены результаты выполнения 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в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2019 году 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плана </a:t>
            </a:r>
            <a:r>
              <a:rPr sz="1400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мероприятий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по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противодействию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коррупции,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мониторинга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хода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реализации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мероприятий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по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противодействию 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коррупции</a:t>
            </a:r>
            <a:r>
              <a:rPr sz="1400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(протокол 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от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20.03.2020</a:t>
            </a:r>
            <a:r>
              <a:rPr sz="1400" spc="-1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№ 1)</a:t>
            </a:r>
            <a:endParaRPr sz="1400" dirty="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47700" y="3086735"/>
            <a:ext cx="9397365" cy="440690"/>
          </a:xfrm>
          <a:prstGeom prst="rect">
            <a:avLst/>
          </a:prstGeom>
          <a:gradFill>
            <a:gsLst>
              <a:gs pos="0">
                <a:schemeClr val="accent3">
                  <a:lumMod val="20000"/>
                  <a:lumOff val="80000"/>
                </a:schemeClr>
              </a:gs>
              <a:gs pos="39999">
                <a:schemeClr val="accent3">
                  <a:lumMod val="60000"/>
                  <a:lumOff val="40000"/>
                </a:schemeClr>
              </a:gs>
              <a:gs pos="7000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  <a:path path="circle">
              <a:fillToRect l="100000" t="100000"/>
            </a:path>
          </a:gradFill>
          <a:ln w="6096">
            <a:solidFill>
              <a:srgbClr val="000000"/>
            </a:solidFill>
          </a:ln>
        </p:spPr>
        <p:txBody>
          <a:bodyPr vert="horz" wrap="square" lIns="0" tIns="15240" rIns="0" bIns="0" rtlCol="0">
            <a:spAutoFit/>
          </a:bodyPr>
          <a:lstStyle/>
          <a:p>
            <a:pPr marL="71120" marR="67945" indent="449580">
              <a:lnSpc>
                <a:spcPts val="1620"/>
              </a:lnSpc>
              <a:spcBef>
                <a:spcPts val="120"/>
              </a:spcBef>
            </a:pPr>
            <a:r>
              <a:rPr sz="1400" b="1" spc="5" dirty="0">
                <a:solidFill>
                  <a:srgbClr val="2C4638"/>
                </a:solidFill>
                <a:latin typeface="Times New Roman"/>
                <a:cs typeface="Times New Roman"/>
              </a:rPr>
              <a:t>28.</a:t>
            </a:r>
            <a:r>
              <a:rPr sz="1400" b="1" spc="21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Размещение</a:t>
            </a:r>
            <a:r>
              <a:rPr sz="1400" b="1" spc="229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в</a:t>
            </a:r>
            <a:r>
              <a:rPr sz="1400" b="1" spc="21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разделе,</a:t>
            </a:r>
            <a:r>
              <a:rPr sz="1400" b="1" spc="22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посвященном</a:t>
            </a:r>
            <a:r>
              <a:rPr sz="1400" b="1" spc="229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вопросам</a:t>
            </a:r>
            <a:r>
              <a:rPr sz="1400" b="1" spc="22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противодействия</a:t>
            </a:r>
            <a:r>
              <a:rPr sz="1400" b="1" spc="22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коррупции,</a:t>
            </a:r>
            <a:r>
              <a:rPr sz="1400" b="1" spc="22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официального</a:t>
            </a:r>
            <a:r>
              <a:rPr sz="1400" b="1" spc="22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сайта </a:t>
            </a:r>
            <a:r>
              <a:rPr sz="1400" b="1" spc="-33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Министерства</a:t>
            </a:r>
            <a:r>
              <a:rPr sz="1400" b="1" spc="1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отчетов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 о</a:t>
            </a:r>
            <a:r>
              <a:rPr sz="1400" b="1" spc="1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результатах</a:t>
            </a:r>
            <a:r>
              <a:rPr sz="1400" b="1" spc="-1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выполнения планов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мероприятий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по</a:t>
            </a:r>
            <a:r>
              <a:rPr sz="1400" b="1" spc="1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противодействию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коррупции.</a:t>
            </a:r>
            <a:endParaRPr sz="1400" dirty="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06627" y="3705225"/>
            <a:ext cx="9279890" cy="649605"/>
          </a:xfrm>
          <a:prstGeom prst="rect">
            <a:avLst/>
          </a:prstGeom>
        </p:spPr>
        <p:txBody>
          <a:bodyPr vert="horz" wrap="square" lIns="0" tIns="21590" rIns="0" bIns="0" rtlCol="0">
            <a:spAutoFit/>
          </a:bodyPr>
          <a:lstStyle/>
          <a:p>
            <a:pPr marL="12700" marR="5080" indent="449580" algn="just">
              <a:lnSpc>
                <a:spcPct val="96100"/>
              </a:lnSpc>
              <a:spcBef>
                <a:spcPts val="170"/>
              </a:spcBef>
            </a:pP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На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официальном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сайте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Министерства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в</a:t>
            </a:r>
            <a:r>
              <a:rPr sz="1400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подразделе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«Противодействие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коррупции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5" dirty="0">
                <a:solidFill>
                  <a:srgbClr val="2C4638"/>
                </a:solidFill>
                <a:latin typeface="Times New Roman"/>
                <a:cs typeface="Times New Roman"/>
              </a:rPr>
              <a:t>/</a:t>
            </a:r>
            <a:r>
              <a:rPr sz="1400" spc="5" dirty="0">
                <a:solidFill>
                  <a:srgbClr val="2C4638"/>
                </a:solidFill>
                <a:latin typeface="Times New Roman"/>
                <a:cs typeface="Times New Roman"/>
                <a:hlinkClick r:id="rId3"/>
              </a:rPr>
              <a:t>Доклады,</a:t>
            </a:r>
            <a:r>
              <a:rPr sz="1400" spc="10" dirty="0">
                <a:solidFill>
                  <a:srgbClr val="2C4638"/>
                </a:solidFill>
                <a:latin typeface="Times New Roman"/>
                <a:cs typeface="Times New Roman"/>
                <a:hlinkClick r:id="rId3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  <a:hlinkClick r:id="rId3"/>
              </a:rPr>
              <a:t>отчеты,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  <a:hlinkClick r:id="rId3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  <a:hlinkClick r:id="rId3"/>
              </a:rPr>
              <a:t>обзоры, 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  <a:hlinkClick r:id="rId3"/>
              </a:rPr>
              <a:t> статистическая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  <a:hlinkClick r:id="rId3"/>
              </a:rPr>
              <a:t>информация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» размещена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информация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о</a:t>
            </a:r>
            <a:r>
              <a:rPr sz="1400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выполнении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в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2019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году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Плана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мероприятий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Министерства 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финансов</a:t>
            </a:r>
            <a:r>
              <a:rPr sz="1400" spc="-1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Свердловской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области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по</a:t>
            </a:r>
            <a:r>
              <a:rPr sz="1400" spc="1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противодействию</a:t>
            </a:r>
            <a:r>
              <a:rPr sz="1400" spc="-1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коррупции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на</a:t>
            </a:r>
            <a:r>
              <a:rPr sz="1400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2018-2020</a:t>
            </a:r>
            <a:r>
              <a:rPr sz="1400" spc="-1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годы.</a:t>
            </a:r>
            <a:endParaRPr sz="14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706627" y="421640"/>
            <a:ext cx="9280525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200" dirty="0" smtClean="0">
                <a:solidFill>
                  <a:srgbClr val="004200"/>
                </a:solidFill>
                <a:latin typeface="Times New Roman"/>
                <a:cs typeface="Times New Roman"/>
              </a:rPr>
              <a:t>2</a:t>
            </a:r>
            <a:endParaRPr sz="1400" dirty="0">
              <a:latin typeface="Times New Roman"/>
              <a:cs typeface="Times New Roman"/>
            </a:endParaRPr>
          </a:p>
        </p:txBody>
      </p:sp>
      <p:sp>
        <p:nvSpPr>
          <p:cNvPr id="6" name="object 3"/>
          <p:cNvSpPr txBox="1"/>
          <p:nvPr/>
        </p:nvSpPr>
        <p:spPr>
          <a:xfrm>
            <a:off x="774700" y="657225"/>
            <a:ext cx="9280525" cy="139781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/>
            <a:r>
              <a:rPr lang="ru-RU" sz="1500" b="1" cap="all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Раздел 1. Повышение эффективности механизмов урегулирования конфликта интересов, обеспечение соблюдения государственными гражданскими служащими Министерства финансов Свердловской области ограничений, запретов и принципов служебного поведения в связи с исполнением ими должностных обязанностей, а также ответственности </a:t>
            </a:r>
            <a:br>
              <a:rPr lang="ru-RU" sz="1500" b="1" cap="all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500" b="1" cap="all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за их нарушение</a:t>
            </a:r>
            <a:endParaRPr lang="ru-RU" sz="1500" dirty="0">
              <a:solidFill>
                <a:srgbClr val="2F4B4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98500" y="2105025"/>
            <a:ext cx="9448800" cy="914400"/>
          </a:xfrm>
          <a:prstGeom prst="rect">
            <a:avLst/>
          </a:prstGeom>
          <a:gradFill>
            <a:gsLst>
              <a:gs pos="0">
                <a:schemeClr val="accent3">
                  <a:lumMod val="20000"/>
                  <a:lumOff val="80000"/>
                </a:schemeClr>
              </a:gs>
              <a:gs pos="39999">
                <a:schemeClr val="accent3">
                  <a:lumMod val="60000"/>
                  <a:lumOff val="40000"/>
                </a:schemeClr>
              </a:gs>
              <a:gs pos="7000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  <a:path path="circle">
              <a:fillToRect l="100000" t="100000"/>
            </a:path>
          </a:gra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175" lvl="1" algn="just"/>
            <a:r>
              <a:rPr lang="ru-RU" sz="1400" b="1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1. Обеспечение деятельности комиссии Министерства финансов Свердловской области по соблюдению требований к служебному поведению государственных гражданских служащих Свердловской области </a:t>
            </a:r>
            <a:br>
              <a:rPr lang="ru-RU" sz="1400" b="1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и урегулированию конфликта интересов (далее – Комиссия по урегулированию конфликта интересов).</a:t>
            </a:r>
            <a:endParaRPr lang="ru-RU" sz="1400" dirty="0">
              <a:solidFill>
                <a:srgbClr val="2F4B4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object 3"/>
          <p:cNvSpPr txBox="1"/>
          <p:nvPr/>
        </p:nvSpPr>
        <p:spPr>
          <a:xfrm>
            <a:off x="774700" y="3161739"/>
            <a:ext cx="9280525" cy="173637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indent="442913" algn="just"/>
            <a: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Функционирование </a:t>
            </a:r>
            <a: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комиссии по урегулированию конфликта интересов</a:t>
            </a:r>
            <a: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 обеспечивается в соответствие </a:t>
            </a:r>
            <a:b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с Положением о комиссии Министерства финансов Свердловской области по соблюдению требований к служебному поведению государственных гражданских служащих Свердловской области и урегулированию конфликта интересов (приказ Министерства финансов Свердловской области от 23.10.2017 № 443).</a:t>
            </a:r>
          </a:p>
          <a:p>
            <a:pPr indent="442913" algn="just"/>
            <a: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Приказом Министерства финансов Свердловской области от 17.11.2020 № 411 в состав комиссии включены представители вновь сформированного Общественного совета Министерства финансов Свердловской области.</a:t>
            </a:r>
          </a:p>
          <a:p>
            <a:pPr indent="442913" algn="just"/>
            <a: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В 2020 году отсутствовали основания для проведения заседания комиссии по урегулированию конфликта интересов</a:t>
            </a:r>
            <a:r>
              <a:rPr lang="ru-RU" sz="1400" dirty="0" smtClean="0"/>
              <a:t>. </a:t>
            </a:r>
            <a:endParaRPr lang="ru-RU" sz="14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98500" y="5000625"/>
            <a:ext cx="9448800" cy="762000"/>
          </a:xfrm>
          <a:prstGeom prst="rect">
            <a:avLst/>
          </a:prstGeom>
          <a:gradFill>
            <a:gsLst>
              <a:gs pos="0">
                <a:schemeClr val="accent3">
                  <a:lumMod val="20000"/>
                  <a:lumOff val="80000"/>
                </a:schemeClr>
              </a:gs>
              <a:gs pos="39999">
                <a:schemeClr val="accent3">
                  <a:lumMod val="60000"/>
                  <a:lumOff val="40000"/>
                </a:schemeClr>
              </a:gs>
              <a:gs pos="7000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  <a:path path="circle">
              <a:fillToRect l="100000" t="100000"/>
            </a:path>
          </a:gra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175" lvl="1" algn="just"/>
            <a:r>
              <a:rPr lang="ru-RU" sz="1400" b="1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2. Проведение мероприятий по выявлению случаев несоблюдения государственными гражданскими служащими Министерства финансов Свердловской области (далее – гражданские служащие) требований о предотвращении или об урегулировании конфликта интересов.</a:t>
            </a:r>
            <a:endParaRPr lang="ru-RU" sz="1400" dirty="0">
              <a:solidFill>
                <a:srgbClr val="2F4B4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ject 3"/>
          <p:cNvSpPr txBox="1"/>
          <p:nvPr/>
        </p:nvSpPr>
        <p:spPr>
          <a:xfrm>
            <a:off x="790575" y="5838825"/>
            <a:ext cx="9280525" cy="152092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indent="442913"/>
            <a: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В целях выявления случаев несоблюдения требований о предотвращении или урегулировании конфликта интересов проведен анализ анкетных данных гражданских служащих, анализ представленных гражданскими служащими сведений о доходах, расходах, об имуществе и обязательствах имущественного характера за 2019 год, анализ уведомлений гражданских служащих о выполнении иной оплачиваемой работы, проверка анкетных данных гражданских служащих по базе данных ЕГРЮЛ/ЕГРИП. </a:t>
            </a:r>
          </a:p>
          <a:p>
            <a:pPr indent="442913"/>
            <a: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Случаев несоблюдения требований о предотвращении или урегулировании конфликта интересов не выявлено. </a:t>
            </a:r>
          </a:p>
          <a:p>
            <a:pPr indent="442913" algn="just"/>
            <a:endParaRPr lang="ru-RU" sz="1400" b="1" dirty="0">
              <a:solidFill>
                <a:srgbClr val="2F4B4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706627" y="421640"/>
            <a:ext cx="9280525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200" dirty="0" smtClean="0">
                <a:solidFill>
                  <a:srgbClr val="004200"/>
                </a:solidFill>
                <a:latin typeface="Times New Roman"/>
                <a:cs typeface="Times New Roman"/>
              </a:rPr>
              <a:t>3</a:t>
            </a:r>
            <a:endParaRPr sz="1200" dirty="0">
              <a:latin typeface="Times New Roman"/>
              <a:cs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98500" y="885825"/>
            <a:ext cx="9448800" cy="914400"/>
          </a:xfrm>
          <a:prstGeom prst="rect">
            <a:avLst/>
          </a:prstGeom>
          <a:gradFill>
            <a:gsLst>
              <a:gs pos="0">
                <a:schemeClr val="accent3">
                  <a:lumMod val="20000"/>
                  <a:lumOff val="80000"/>
                </a:schemeClr>
              </a:gs>
              <a:gs pos="39999">
                <a:schemeClr val="accent3">
                  <a:lumMod val="60000"/>
                  <a:lumOff val="40000"/>
                </a:schemeClr>
              </a:gs>
              <a:gs pos="7000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  <a:path path="circle">
              <a:fillToRect l="100000" t="100000"/>
            </a:path>
          </a:gra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175" lvl="1" algn="just"/>
            <a:r>
              <a:rPr lang="ru-RU" sz="1400" b="1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3. Организация приема сведений о доходах, расходах, об имуществе и обязательствах имущественного характера, представляемых гражданскими служащими. Обеспечение контроля за своевременностью представления указанных сведений. </a:t>
            </a:r>
            <a:endParaRPr lang="ru-RU" sz="1400" dirty="0" smtClean="0">
              <a:solidFill>
                <a:srgbClr val="2F4B4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175" lvl="1" algn="just"/>
            <a:endParaRPr lang="ru-RU" sz="1400" dirty="0">
              <a:solidFill>
                <a:srgbClr val="2F4B4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object 3"/>
          <p:cNvSpPr txBox="1"/>
          <p:nvPr/>
        </p:nvSpPr>
        <p:spPr>
          <a:xfrm>
            <a:off x="774700" y="2028825"/>
            <a:ext cx="9280525" cy="130548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indent="442913" algn="just"/>
            <a: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В соответствии с </a:t>
            </a:r>
            <a: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Указом Президента Российской Федерации от 17.04.2020 № 272</a:t>
            </a:r>
            <a: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 «О представлении сведений </a:t>
            </a:r>
            <a:b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о доходах, расходах, об имуществе и обязательствах имущественного характера за отчетный период с 1 января </a:t>
            </a:r>
            <a:b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по 31 декабря 2019 г.» срок представления сведений о доходах, расходах, об имуществе и обязательствах имущественного характера за 2019 год был </a:t>
            </a:r>
            <a:r>
              <a:rPr lang="ru-RU" sz="1400" b="1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продлен до 1 августа 2020 года</a:t>
            </a:r>
            <a: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442913" algn="just"/>
            <a: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Сведения о доходах, расходах, об имуществе и обязательствах имущественного характера за 2019 год были представлены всеми гражданскими служащими в установленный срок.</a:t>
            </a:r>
            <a:endParaRPr lang="ru-RU" sz="1400" dirty="0">
              <a:solidFill>
                <a:srgbClr val="2F4B4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98500" y="3629025"/>
            <a:ext cx="9448800" cy="1066800"/>
          </a:xfrm>
          <a:prstGeom prst="rect">
            <a:avLst/>
          </a:prstGeom>
          <a:gradFill>
            <a:gsLst>
              <a:gs pos="0">
                <a:schemeClr val="accent3">
                  <a:lumMod val="20000"/>
                  <a:lumOff val="80000"/>
                </a:schemeClr>
              </a:gs>
              <a:gs pos="39999">
                <a:schemeClr val="accent3">
                  <a:lumMod val="60000"/>
                  <a:lumOff val="40000"/>
                </a:schemeClr>
              </a:gs>
              <a:gs pos="7000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  <a:path path="circle">
              <a:fillToRect l="100000" t="100000"/>
            </a:path>
          </a:gra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175" lvl="1" algn="just"/>
            <a:r>
              <a:rPr lang="ru-RU" sz="1400" b="1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4. Подготовка к опубликованию и размещение сведений о доходах, расходах, об имуществе </a:t>
            </a:r>
            <a:br>
              <a:rPr lang="ru-RU" sz="1400" b="1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и обязательствах имущественного характера, представленных гражданскими служащими, на официальном сайте Министерства финансов Свердловской области (далее – Министерство) в информационно-телекоммуникационной сети «Интернет» (далее – официальный сайт Министерства).</a:t>
            </a:r>
            <a:endParaRPr lang="ru-RU" sz="1400" dirty="0">
              <a:solidFill>
                <a:srgbClr val="2F4B4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object 3"/>
          <p:cNvSpPr txBox="1"/>
          <p:nvPr/>
        </p:nvSpPr>
        <p:spPr>
          <a:xfrm>
            <a:off x="790575" y="4927496"/>
            <a:ext cx="9280525" cy="152092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indent="442913" algn="just"/>
            <a: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В соответствии с Указом Губернатора Свердловской области от 11.10.2013 № 515-УГ «Об утверждении Порядка размещения сведений о доходах, расходах, об имуществе и обязательствах имущественного характера лиц, замещающих государственные должности Свердловской области, государственных гражданских служащих Свердловской области </a:t>
            </a:r>
            <a:b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и членов их семей на официальных сайтах государственных органов Свердловской области и предоставления этих сведений общероссийским средствам массовой информации для опубликования» сведения о доходах, расходах, </a:t>
            </a:r>
            <a:b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об имуществе и обязательствах имущественного характера в установленном порядке размещены на официальном сайте Министерства в разделе «Противодействие коррупции».</a:t>
            </a:r>
            <a:endParaRPr lang="ru-RU" sz="1400" dirty="0">
              <a:solidFill>
                <a:srgbClr val="2F4B4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/>
          <p:nvPr/>
        </p:nvSpPr>
        <p:spPr>
          <a:xfrm>
            <a:off x="706627" y="421640"/>
            <a:ext cx="9280525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200" dirty="0" smtClean="0">
                <a:solidFill>
                  <a:srgbClr val="004200"/>
                </a:solidFill>
                <a:latin typeface="Times New Roman"/>
                <a:cs typeface="Times New Roman"/>
              </a:rPr>
              <a:t>4</a:t>
            </a:r>
            <a:endParaRPr sz="1200" dirty="0">
              <a:latin typeface="Times New Roman"/>
              <a:cs typeface="Times New Roman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98500" y="809625"/>
            <a:ext cx="9448800" cy="609600"/>
          </a:xfrm>
          <a:prstGeom prst="rect">
            <a:avLst/>
          </a:prstGeom>
          <a:gradFill>
            <a:gsLst>
              <a:gs pos="0">
                <a:schemeClr val="accent3">
                  <a:lumMod val="20000"/>
                  <a:lumOff val="80000"/>
                </a:schemeClr>
              </a:gs>
              <a:gs pos="39999">
                <a:schemeClr val="accent3">
                  <a:lumMod val="60000"/>
                  <a:lumOff val="40000"/>
                </a:schemeClr>
              </a:gs>
              <a:gs pos="7000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  <a:path path="circle">
              <a:fillToRect l="100000" t="100000"/>
            </a:path>
          </a:gra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175" lvl="1" indent="-3175" algn="just"/>
            <a:r>
              <a:rPr lang="ru-RU" sz="1400" b="1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5. Анализ сведений о доходах, расходах, об имуществе и обязательствах имущественного характера, представленных гражданскими служащими.</a:t>
            </a:r>
            <a:endParaRPr lang="ru-RU" sz="1400" dirty="0">
              <a:solidFill>
                <a:srgbClr val="2F4B4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object 3"/>
          <p:cNvSpPr txBox="1"/>
          <p:nvPr/>
        </p:nvSpPr>
        <p:spPr>
          <a:xfrm>
            <a:off x="774700" y="1561539"/>
            <a:ext cx="9280525" cy="130548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indent="442913" algn="just"/>
            <a: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Проведен анализ сведений о доходах, расходах, об имуществе и обязательствах имущественного характера </a:t>
            </a:r>
            <a:b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за 2019 год, представленных 197 гражданскими служащими. </a:t>
            </a:r>
          </a:p>
          <a:p>
            <a:pPr indent="442913" algn="just"/>
            <a: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По результатам анализа сведений и на основании доклада о совершении коррупционного правонарушения (представлении неполных (недостоверных) сведений) одному гражданскому служащему объявлено замечание. Указанное дисциплинарное взыскание применено с согласия служащего и признания им факта совершения коррупционного правонарушения.</a:t>
            </a:r>
            <a:endParaRPr lang="ru-RU" sz="1400" dirty="0">
              <a:solidFill>
                <a:srgbClr val="2F4B4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98500" y="2943225"/>
            <a:ext cx="9448800" cy="914400"/>
          </a:xfrm>
          <a:prstGeom prst="rect">
            <a:avLst/>
          </a:prstGeom>
          <a:gradFill>
            <a:gsLst>
              <a:gs pos="0">
                <a:schemeClr val="accent3">
                  <a:lumMod val="20000"/>
                  <a:lumOff val="80000"/>
                </a:schemeClr>
              </a:gs>
              <a:gs pos="39999">
                <a:schemeClr val="accent3">
                  <a:lumMod val="60000"/>
                  <a:lumOff val="40000"/>
                </a:schemeClr>
              </a:gs>
              <a:gs pos="7000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  <a:path path="circle">
              <a:fillToRect l="100000" t="100000"/>
            </a:path>
          </a:gra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175" lvl="1" algn="just"/>
            <a:r>
              <a:rPr lang="ru-RU" sz="1400" b="1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6. Проведение проверок по случаям несоблюдения гражданскими служащими запретов, ограничений </a:t>
            </a:r>
            <a:br>
              <a:rPr lang="ru-RU" sz="1400" b="1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и требований, установленных в целях противодействия коррупции, в том числе проверок достоверности </a:t>
            </a:r>
            <a:br>
              <a:rPr lang="ru-RU" sz="1400" b="1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и полноты представляемых ими сведений о доходах, расходах, об имуществе и обязательствах имущественного характера.</a:t>
            </a:r>
            <a:endParaRPr lang="ru-RU" sz="1400" dirty="0">
              <a:solidFill>
                <a:srgbClr val="2F4B4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ject 3"/>
          <p:cNvSpPr txBox="1"/>
          <p:nvPr/>
        </p:nvSpPr>
        <p:spPr>
          <a:xfrm>
            <a:off x="774700" y="4010025"/>
            <a:ext cx="9280525" cy="130548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indent="442913" algn="just"/>
            <a: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В 2020 году представителем нанимателя не принимались решения о проведении проверок в отношении гражданских служащих в соответствии с </a:t>
            </a:r>
            <a: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Указом Губернатора Свердловской области от 14.11.2019 № 588-УГ </a:t>
            </a:r>
            <a: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«Об утверждении Положения о проверке достоверности и полноты сведений, представляемых гражданами, претендующими на замещение должностей государственной гражданской службы Свердловской области, и государственными гражданскими служащими Свердловской области, и соблюдения государственными гражданскими служащими Свердловской области требований к служебному поведению».</a:t>
            </a:r>
            <a:endParaRPr lang="ru-RU" sz="1400" dirty="0">
              <a:solidFill>
                <a:srgbClr val="2F4B4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98500" y="5381625"/>
            <a:ext cx="9448800" cy="762000"/>
          </a:xfrm>
          <a:prstGeom prst="rect">
            <a:avLst/>
          </a:prstGeom>
          <a:gradFill>
            <a:gsLst>
              <a:gs pos="0">
                <a:schemeClr val="accent3">
                  <a:lumMod val="20000"/>
                  <a:lumOff val="80000"/>
                </a:schemeClr>
              </a:gs>
              <a:gs pos="39999">
                <a:schemeClr val="accent3">
                  <a:lumMod val="60000"/>
                  <a:lumOff val="40000"/>
                </a:schemeClr>
              </a:gs>
              <a:gs pos="7000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  <a:path path="circle">
              <a:fillToRect l="100000" t="100000"/>
            </a:path>
          </a:gra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175" lvl="1" algn="just"/>
            <a:r>
              <a:rPr lang="ru-RU" sz="1400" b="1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7. Осуществление контроля исполнения гражданскими служащими обязанности по предварительному уведомлению представителя нанимателя о выполнении иной оплачиваемой работы. Выявление случаев возможного возникновения конфликта интересов при осуществлении данной работы.</a:t>
            </a:r>
            <a:endParaRPr lang="ru-RU" sz="1400" dirty="0">
              <a:solidFill>
                <a:srgbClr val="2F4B4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object 3"/>
          <p:cNvSpPr txBox="1"/>
          <p:nvPr/>
        </p:nvSpPr>
        <p:spPr>
          <a:xfrm>
            <a:off x="790575" y="6209739"/>
            <a:ext cx="9280525" cy="87459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indent="442913" algn="just"/>
            <a: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В 2020 году </a:t>
            </a:r>
            <a:r>
              <a:rPr lang="ru-RU" sz="1400" b="1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 гражданских служащих уведомили о выполнении иной оплачиваемой работы. Возможность возникновения конфликта интересов при выполнении данных работ не выявлена. </a:t>
            </a:r>
            <a:endParaRPr lang="ru-RU" sz="1400" b="1" dirty="0" smtClean="0">
              <a:solidFill>
                <a:srgbClr val="2F4B4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42913" algn="just"/>
            <a: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Случаи выполнения гражданскими служащими иной оплачиваемой работы в отсутствие уведомления </a:t>
            </a:r>
            <a:b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или несвоевременного уведомления представителя нанимателя не установлены.</a:t>
            </a:r>
            <a:endParaRPr lang="ru-RU" sz="1400" b="1" dirty="0">
              <a:solidFill>
                <a:srgbClr val="2F4B4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/>
          <p:nvPr/>
        </p:nvSpPr>
        <p:spPr>
          <a:xfrm>
            <a:off x="706627" y="421640"/>
            <a:ext cx="928116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200" dirty="0" smtClean="0">
                <a:solidFill>
                  <a:srgbClr val="004200"/>
                </a:solidFill>
                <a:latin typeface="Times New Roman"/>
                <a:cs typeface="Times New Roman"/>
              </a:rPr>
              <a:t>5</a:t>
            </a:r>
            <a:endParaRPr sz="1500" dirty="0">
              <a:latin typeface="Times New Roman"/>
              <a:cs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98500" y="657225"/>
            <a:ext cx="9448800" cy="533400"/>
          </a:xfrm>
          <a:prstGeom prst="rect">
            <a:avLst/>
          </a:prstGeom>
          <a:gradFill>
            <a:gsLst>
              <a:gs pos="0">
                <a:schemeClr val="accent3">
                  <a:lumMod val="20000"/>
                  <a:lumOff val="80000"/>
                </a:schemeClr>
              </a:gs>
              <a:gs pos="39999">
                <a:schemeClr val="accent3">
                  <a:lumMod val="60000"/>
                  <a:lumOff val="40000"/>
                </a:schemeClr>
              </a:gs>
              <a:gs pos="7000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  <a:path path="circle">
              <a:fillToRect l="100000" t="100000"/>
            </a:path>
          </a:gra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just"/>
            <a:r>
              <a:rPr lang="ru-RU" sz="1400" b="1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8. Организация и обеспечение работы по рассмотрению уведомлений гражданских служащих о факте обращения в целях склонения к совершению коррупционных правонарушений.</a:t>
            </a:r>
            <a:endParaRPr lang="ru-RU" sz="1400" dirty="0">
              <a:solidFill>
                <a:srgbClr val="2F4B4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object 3"/>
          <p:cNvSpPr txBox="1"/>
          <p:nvPr/>
        </p:nvSpPr>
        <p:spPr>
          <a:xfrm>
            <a:off x="774700" y="1266825"/>
            <a:ext cx="9280525" cy="4437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indent="442913" algn="just"/>
            <a: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В 2020 году уведомления от гражданских служащих о фактах обращения к ним в целях склонения к совершению коррупционных правонарушений не поступали.</a:t>
            </a:r>
            <a:endParaRPr sz="1150" dirty="0">
              <a:solidFill>
                <a:srgbClr val="2F4B4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98500" y="1876425"/>
            <a:ext cx="9448800" cy="914400"/>
          </a:xfrm>
          <a:prstGeom prst="rect">
            <a:avLst/>
          </a:prstGeom>
          <a:gradFill>
            <a:gsLst>
              <a:gs pos="0">
                <a:schemeClr val="accent3">
                  <a:lumMod val="20000"/>
                  <a:lumOff val="80000"/>
                </a:schemeClr>
              </a:gs>
              <a:gs pos="39999">
                <a:schemeClr val="accent3">
                  <a:lumMod val="60000"/>
                  <a:lumOff val="40000"/>
                </a:schemeClr>
              </a:gs>
              <a:gs pos="7000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  <a:path path="circle">
              <a:fillToRect l="100000" t="100000"/>
            </a:path>
          </a:gra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175" lvl="1" indent="-3175" algn="just"/>
            <a:r>
              <a:rPr lang="ru-RU" sz="1400" b="1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9. Осуществление анализа соблюдения гражданскими служащими запретов, ограничений и требований, установленных в целях противодействия коррупции, в том числе касающихся получения подарков, выполнения иной оплачиваемой работы, обязанности уведомлять об обращениях в целях склонения к совершению коррупционных правонарушений.</a:t>
            </a:r>
            <a:endParaRPr lang="ru-RU" sz="1400" dirty="0">
              <a:solidFill>
                <a:srgbClr val="2F4B4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object 3"/>
          <p:cNvSpPr txBox="1"/>
          <p:nvPr/>
        </p:nvSpPr>
        <p:spPr>
          <a:xfrm>
            <a:off x="774700" y="2943225"/>
            <a:ext cx="9280525" cy="173637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indent="442913" algn="just"/>
            <a: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По результатам мониторинга обращений граждан и организаций, анализа анкетных данных гражданских служащих и анализа сведений о доходах, расходах, об имуществе и обязательствах имущественного характера </a:t>
            </a:r>
            <a:b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за 2019 год не было выявлено нарушений гражданскими служащими запретов, ограничений и требований, установленных в целях противодействия коррупции.</a:t>
            </a:r>
            <a:endParaRPr lang="ru-RU" sz="1400" b="1" dirty="0" smtClean="0">
              <a:solidFill>
                <a:srgbClr val="2F4B4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42913" algn="just"/>
            <a: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Также отсутствует информация о несоблюдении бывшими гражданскими служащими ограничений, предусмотренных статьей 12 Федерального закона от 25 декабря 2008 года № 273-ФЗ «О противодействии коррупции», при заключении ими после увольнения с гражданской службы Свердловской области трудовых и гражданско-правовых договоров.</a:t>
            </a:r>
            <a:endParaRPr lang="ru-RU" sz="1400" dirty="0">
              <a:solidFill>
                <a:srgbClr val="2F4B4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98500" y="4848225"/>
            <a:ext cx="9448800" cy="609600"/>
          </a:xfrm>
          <a:prstGeom prst="rect">
            <a:avLst/>
          </a:prstGeom>
          <a:gradFill>
            <a:gsLst>
              <a:gs pos="0">
                <a:schemeClr val="accent3">
                  <a:lumMod val="20000"/>
                  <a:lumOff val="80000"/>
                </a:schemeClr>
              </a:gs>
              <a:gs pos="39999">
                <a:schemeClr val="accent3">
                  <a:lumMod val="60000"/>
                  <a:lumOff val="40000"/>
                </a:schemeClr>
              </a:gs>
              <a:gs pos="7000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  <a:path path="circle">
              <a:fillToRect l="100000" t="100000"/>
            </a:path>
          </a:gra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175" lvl="1" algn="just"/>
            <a:r>
              <a:rPr lang="ru-RU" sz="1400" b="1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10. Организация правового просвещения гражданских служащих по вопросам противодействия коррупции (семинары, лекции, совещания, консультации).</a:t>
            </a:r>
            <a:endParaRPr lang="ru-RU" sz="1400" dirty="0">
              <a:solidFill>
                <a:srgbClr val="2F4B4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ject 3"/>
          <p:cNvSpPr txBox="1"/>
          <p:nvPr/>
        </p:nvSpPr>
        <p:spPr>
          <a:xfrm>
            <a:off x="774700" y="5550252"/>
            <a:ext cx="9280525" cy="109004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indent="442913" algn="just"/>
            <a: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В целях профилактики коррупции проведены мероприятия правовой и </a:t>
            </a:r>
            <a:r>
              <a:rPr lang="ru-RU" sz="1400" dirty="0" err="1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антикоррупционной</a:t>
            </a:r>
            <a: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 направленности </a:t>
            </a:r>
            <a:b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с гражданскими служащими:</a:t>
            </a:r>
          </a:p>
          <a:p>
            <a:pPr lvl="0" indent="442913" algn="just"/>
            <a: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  <a:sym typeface="Wingdings"/>
              </a:rPr>
              <a:t></a:t>
            </a:r>
            <a: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  <a:sym typeface="Wingdings"/>
              </a:rPr>
              <a:t> </a:t>
            </a:r>
            <a: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семинар на тему «Об актуальных вопросах представления сведений о доходах, расходах, об имуществе </a:t>
            </a:r>
            <a:b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и обязательствах имущественного характера и заполнения соответствующей формы справки в 2020 году» (проведен 13 марта 2020 года с участием 78 служащих);</a:t>
            </a:r>
            <a:endParaRPr lang="ru-RU" sz="1400" dirty="0">
              <a:solidFill>
                <a:srgbClr val="2F4B4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706627" y="421640"/>
            <a:ext cx="9280525" cy="317522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004200"/>
                </a:solidFill>
                <a:latin typeface="Times New Roman"/>
                <a:cs typeface="Times New Roman"/>
              </a:rPr>
              <a:t>6</a:t>
            </a:r>
            <a:endParaRPr sz="12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50" dirty="0">
              <a:latin typeface="Times New Roman"/>
              <a:cs typeface="Times New Roman"/>
            </a:endParaRPr>
          </a:p>
          <a:p>
            <a:pPr lvl="0" indent="442913" algn="just"/>
            <a: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  <a:sym typeface="Wingdings"/>
              </a:rPr>
              <a:t></a:t>
            </a:r>
            <a: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  <a:sym typeface="Wingdings"/>
              </a:rPr>
              <a:t> </a:t>
            </a:r>
            <a: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информирование гражданских служащих о правовых актах и методических материалах по вопросам противодействия коррупции (до гражданских служащих доведены </a:t>
            </a:r>
            <a:r>
              <a:rPr lang="ru-RU" sz="1400" b="1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материалы Министерства труда и социальной защиты Российской Федерации</a:t>
            </a:r>
            <a: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: Методические рекомендации по вопросам представления сведений о доходах, расходах, об имуществе и обязательствах имущественного характера и заполнения соответствующей формы справки в 2020 году (за отчетный 2019 год) и основные новеллы в методических рекомендациях, на которые следует обратить внимание при их использовании, Обзор практики </a:t>
            </a:r>
            <a:r>
              <a:rPr lang="ru-RU" sz="1400" dirty="0" err="1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правоприменения</a:t>
            </a:r>
            <a: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 в сфере конфликта интересов № 4, письмо о возможности приобретения и владения цифровыми финансовыми активами и цифровой валютой, </a:t>
            </a:r>
            <a:r>
              <a:rPr lang="ru-RU" sz="1400" b="1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материалы Департамента противодействия коррупции и контроля Свердловской области</a:t>
            </a:r>
            <a: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: Памятка «Как безошибочно заполнить справку о доходах, расходах, об имуществе и обязательствах имущественного характера»);</a:t>
            </a:r>
          </a:p>
          <a:p>
            <a:pPr lvl="0" indent="442913" algn="just"/>
            <a: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  <a:sym typeface="Wingdings"/>
              </a:rPr>
              <a:t></a:t>
            </a:r>
            <a: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  <a:sym typeface="Wingdings"/>
              </a:rPr>
              <a:t> </a:t>
            </a:r>
            <a: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консультативная помощь по порядку заполнения документов, связанных с противодействием коррупции (заполнение формы справки о доходах, расходах, об имуществе и обязательствах имущественного характера);</a:t>
            </a:r>
          </a:p>
          <a:p>
            <a:pPr lvl="0" indent="442913" algn="just"/>
            <a: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  <a:sym typeface="Wingdings"/>
              </a:rPr>
              <a:t></a:t>
            </a:r>
            <a: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  <a:sym typeface="Wingdings"/>
              </a:rPr>
              <a:t> </a:t>
            </a:r>
            <a: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разъяснение увольняющимся гражданским служащим требований об ограничениях и обязанностях при заключении ими трудового или гражданско-правового договора, с вручением памятки.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22300" y="3705225"/>
            <a:ext cx="9448800" cy="1143000"/>
          </a:xfrm>
          <a:prstGeom prst="rect">
            <a:avLst/>
          </a:prstGeom>
          <a:gradFill>
            <a:gsLst>
              <a:gs pos="0">
                <a:schemeClr val="accent3">
                  <a:lumMod val="20000"/>
                  <a:lumOff val="80000"/>
                </a:schemeClr>
              </a:gs>
              <a:gs pos="39999">
                <a:schemeClr val="accent3">
                  <a:lumMod val="60000"/>
                  <a:lumOff val="40000"/>
                </a:schemeClr>
              </a:gs>
              <a:gs pos="7000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  <a:path path="circle">
              <a:fillToRect l="100000" t="100000"/>
            </a:path>
          </a:gra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just"/>
            <a:r>
              <a:rPr lang="ru-RU" sz="1400" b="1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11. Организация работы по доведению до граждан, поступающих на должности государственной гражданской службы, положений </a:t>
            </a:r>
            <a:r>
              <a:rPr lang="ru-RU" sz="1400" b="1" dirty="0" err="1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антикоррупционного</a:t>
            </a:r>
            <a:r>
              <a:rPr lang="ru-RU" sz="1400" b="1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 законодательства Российской Федерации, в том числе </a:t>
            </a:r>
            <a:br>
              <a:rPr lang="ru-RU" sz="1400" b="1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об ответственности за коррупционные правонарушения, о недопустимости возникновения конфликта интересов и путях его урегулирования, о запретах, ограничениях и требованиях, установленных в целях противодействия коррупции.</a:t>
            </a:r>
            <a:endParaRPr lang="ru-RU" sz="1400" dirty="0">
              <a:solidFill>
                <a:srgbClr val="2F4B4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object 3"/>
          <p:cNvSpPr txBox="1"/>
          <p:nvPr/>
        </p:nvSpPr>
        <p:spPr>
          <a:xfrm>
            <a:off x="698500" y="4924425"/>
            <a:ext cx="9280525" cy="21108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indent="442913" algn="just"/>
            <a: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Доведение до сведения граждан, поступающих на гражданскую службу в Министерство, положений </a:t>
            </a:r>
            <a:r>
              <a:rPr lang="ru-RU" sz="1400" dirty="0" err="1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антикоррупционного</a:t>
            </a:r>
            <a: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 законодательства осуществляется в ходе проведения индивидуальных бесед при поступлении </a:t>
            </a:r>
            <a:b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на службу (вводный инструктаж), им вручаются соответствующие памятки.</a:t>
            </a:r>
          </a:p>
          <a:p>
            <a:pPr indent="442913" algn="just"/>
            <a: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en-US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IV</a:t>
            </a:r>
            <a: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 квартале 2020 года обеспечено обучение на курсах повышения квалификации по теме «Противодействие коррупции на государственной гражданской службе» </a:t>
            </a:r>
            <a:r>
              <a:rPr lang="ru-RU" sz="1400" b="1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 гражданских служащих, впервые поступивших на гражданскую службу в 2019-2020 гг. для замещения должностей, включенных в перечни должностей гражданской службы, связанных </a:t>
            </a:r>
            <a:b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с коррупционными рисками, при замещении которых гражданские служащие обязаны представлять сведения о доходах, расходах, об имуществе и обязательствах имущественного характера.</a:t>
            </a:r>
          </a:p>
          <a:p>
            <a:pPr algn="ctr">
              <a:lnSpc>
                <a:spcPct val="100000"/>
              </a:lnSpc>
              <a:spcBef>
                <a:spcPts val="100"/>
              </a:spcBef>
            </a:pPr>
            <a:endParaRPr sz="12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5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622300" y="1952625"/>
            <a:ext cx="9525000" cy="4724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endParaRPr sz="1550" dirty="0">
              <a:latin typeface="Times New Roman"/>
              <a:cs typeface="Times New Roman"/>
            </a:endParaRPr>
          </a:p>
          <a:p>
            <a:pPr indent="442913" algn="just"/>
            <a: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По результатам мониторинга и в целях приведения в соответствие законодательству </a:t>
            </a:r>
            <a: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правовых актов Министерства финансов Свердловской области</a:t>
            </a:r>
            <a: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 в 2020 году были приняты следующие приказы:</a:t>
            </a:r>
          </a:p>
          <a:p>
            <a:pPr indent="442913" algn="just"/>
            <a: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приказ Министерства финансов Свердловской области от 17 ноября 2020 года № 410 «Об утверждении Порядка получения разрешения представителя нанимателя на участие на безвозмездной основе в управлении некоммерческой организацией государственными гражданскими служащими Свердловской области в Министерстве финансов Свердловской области»;</a:t>
            </a:r>
          </a:p>
          <a:p>
            <a:pPr indent="442913" algn="just"/>
            <a: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приказ Министерства финансов Свердловской области от 17 ноября 2020 года № 412 «О некоторых вопросах организации деятельности по профилактике коррупционных и иных правонарушений», которым утверждены:</a:t>
            </a:r>
          </a:p>
          <a:p>
            <a:pPr lvl="0" indent="442913" algn="just"/>
            <a: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  <a:sym typeface="Wingdings"/>
              </a:rPr>
              <a:t></a:t>
            </a:r>
            <a: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  <a:sym typeface="Wingdings"/>
              </a:rPr>
              <a:t> </a:t>
            </a:r>
            <a: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Порядок предварительного уведомления представителя нанимателя о выполнении иной оплачиваемой работы государственными гражданскими служащими Свердловской области в Министерстве финансов Свердловской области;</a:t>
            </a:r>
          </a:p>
          <a:p>
            <a:pPr lvl="0" indent="442913" algn="just"/>
            <a: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  <a:sym typeface="Wingdings"/>
              </a:rPr>
              <a:t></a:t>
            </a:r>
            <a: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  <a:sym typeface="Wingdings"/>
              </a:rPr>
              <a:t> </a:t>
            </a:r>
            <a: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Порядок уведомления представителя нанимателя о фактах обращения в целях склонения к совершению коррупционных правонарушений государственных гражданских служащих Свердловской области в Министерстве финансов Свердловской области;</a:t>
            </a:r>
          </a:p>
          <a:p>
            <a:pPr lvl="0" indent="442913" algn="just"/>
            <a: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  <a:sym typeface="Wingdings"/>
              </a:rPr>
              <a:t></a:t>
            </a:r>
            <a: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  <a:sym typeface="Wingdings"/>
              </a:rPr>
              <a:t> </a:t>
            </a:r>
            <a: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Порядок сообщения о возникновении личной заинтересованности при исполнении должностных обязанностей, которая приводит или может привести к конфликту интересов, государственными гражданскими служащими Свердловской области в Министерстве финансов Свердловской области;</a:t>
            </a:r>
          </a:p>
          <a:p>
            <a:pPr lvl="0" indent="442913" algn="just"/>
            <a: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  <a:sym typeface="Wingdings"/>
              </a:rPr>
              <a:t></a:t>
            </a:r>
            <a: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  <a:sym typeface="Wingdings"/>
              </a:rPr>
              <a:t> </a:t>
            </a:r>
            <a: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Порядок подачи уведомления о получении подарка в связи с протокольными мероприятиями, служебными командировками и другими официальными мероприятиями, участие в которых связано с исполнением служебных (должностных) обязанностей, сдачи и оценки подарка, реализации (выкупа) и зачисления средств, вырученных </a:t>
            </a:r>
            <a:b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от его реализации, в Министерстве финансов Свердловской области.</a:t>
            </a:r>
            <a:endParaRPr lang="ru-RU" sz="1400" dirty="0">
              <a:solidFill>
                <a:srgbClr val="2F4B4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22300" y="809625"/>
            <a:ext cx="9448800" cy="838200"/>
          </a:xfrm>
          <a:prstGeom prst="rect">
            <a:avLst/>
          </a:prstGeom>
          <a:gradFill>
            <a:gsLst>
              <a:gs pos="0">
                <a:schemeClr val="accent3">
                  <a:lumMod val="20000"/>
                  <a:lumOff val="80000"/>
                </a:schemeClr>
              </a:gs>
              <a:gs pos="39999">
                <a:schemeClr val="accent3">
                  <a:lumMod val="60000"/>
                  <a:lumOff val="40000"/>
                </a:schemeClr>
              </a:gs>
              <a:gs pos="7000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  <a:path path="circle">
              <a:fillToRect l="100000" t="100000"/>
            </a:path>
          </a:gra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just"/>
            <a:r>
              <a:rPr lang="ru-RU" sz="1400" b="1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12. Мониторинг изменений </a:t>
            </a:r>
            <a:r>
              <a:rPr lang="ru-RU" sz="1400" b="1" dirty="0" err="1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антикоррупционного</a:t>
            </a:r>
            <a:r>
              <a:rPr lang="ru-RU" sz="1400" b="1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 законодательства Российской Федерации в целях своевременного приведения приказов Министерства в соответствие с требованиями федеральных законов, нормативных правовых актов федеральных государственных органов и нормативных правовых актов Свердловской области по вопросам противодействия коррупции.</a:t>
            </a:r>
            <a:endParaRPr lang="ru-RU" dirty="0"/>
          </a:p>
        </p:txBody>
      </p:sp>
      <p:sp>
        <p:nvSpPr>
          <p:cNvPr id="8" name="object 2"/>
          <p:cNvSpPr txBox="1"/>
          <p:nvPr/>
        </p:nvSpPr>
        <p:spPr>
          <a:xfrm>
            <a:off x="5294503" y="421640"/>
            <a:ext cx="10160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1200" dirty="0" smtClean="0">
                <a:latin typeface="Times New Roman"/>
                <a:cs typeface="Times New Roman"/>
              </a:rPr>
              <a:t>7</a:t>
            </a:r>
            <a:endParaRPr sz="12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72159" y="421640"/>
            <a:ext cx="9148445" cy="10407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004200"/>
                </a:solidFill>
                <a:latin typeface="Times New Roman"/>
                <a:cs typeface="Times New Roman"/>
              </a:rPr>
              <a:t>8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200">
              <a:latin typeface="Times New Roman"/>
              <a:cs typeface="Times New Roman"/>
            </a:endParaRPr>
          </a:p>
          <a:p>
            <a:pPr marL="12700" marR="5080" indent="781685">
              <a:lnSpc>
                <a:spcPts val="1730"/>
              </a:lnSpc>
              <a:spcBef>
                <a:spcPts val="5"/>
              </a:spcBef>
            </a:pPr>
            <a:r>
              <a:rPr sz="15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РАЗДЕЛ </a:t>
            </a:r>
            <a:r>
              <a:rPr sz="1500" b="1" dirty="0">
                <a:solidFill>
                  <a:srgbClr val="2C4638"/>
                </a:solidFill>
                <a:latin typeface="Times New Roman"/>
                <a:cs typeface="Times New Roman"/>
              </a:rPr>
              <a:t>2.</a:t>
            </a:r>
            <a:r>
              <a:rPr sz="1500" b="1" spc="1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5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ВЫЯВЛЕНИЕ</a:t>
            </a:r>
            <a:r>
              <a:rPr sz="1500" b="1" dirty="0">
                <a:solidFill>
                  <a:srgbClr val="2C4638"/>
                </a:solidFill>
                <a:latin typeface="Times New Roman"/>
                <a:cs typeface="Times New Roman"/>
              </a:rPr>
              <a:t> И</a:t>
            </a:r>
            <a:r>
              <a:rPr sz="1500" b="1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5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СИСТЕМАТИЗАЦИЯ</a:t>
            </a:r>
            <a:r>
              <a:rPr sz="1500" b="1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5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ПРИЧИН</a:t>
            </a:r>
            <a:r>
              <a:rPr sz="1500" b="1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500" b="1" dirty="0">
                <a:solidFill>
                  <a:srgbClr val="2C4638"/>
                </a:solidFill>
                <a:latin typeface="Times New Roman"/>
                <a:cs typeface="Times New Roman"/>
              </a:rPr>
              <a:t>И</a:t>
            </a:r>
            <a:r>
              <a:rPr sz="15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 УСЛОВИЙ</a:t>
            </a:r>
            <a:r>
              <a:rPr sz="1500" b="1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5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ПРОЯВЛЕНИЯ </a:t>
            </a:r>
            <a:r>
              <a:rPr sz="1500" b="1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5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КОРРУПЦИИ</a:t>
            </a:r>
            <a:r>
              <a:rPr sz="1500" b="1" spc="2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500" b="1" dirty="0">
                <a:solidFill>
                  <a:srgbClr val="2C4638"/>
                </a:solidFill>
                <a:latin typeface="Times New Roman"/>
                <a:cs typeface="Times New Roman"/>
              </a:rPr>
              <a:t>В</a:t>
            </a:r>
            <a:r>
              <a:rPr sz="1500" b="1" spc="1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5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ДЕЯТЕЛЬНОСТИ</a:t>
            </a:r>
            <a:r>
              <a:rPr sz="1500" b="1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5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МИНИСТЕРСТВА,</a:t>
            </a:r>
            <a:r>
              <a:rPr sz="1500" b="1" spc="1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5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МОНИТОРИНГ</a:t>
            </a:r>
            <a:r>
              <a:rPr sz="1500" b="1" spc="1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5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КОРРУПЦИОННЫХ</a:t>
            </a:r>
            <a:r>
              <a:rPr sz="1500" b="1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5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РИСКОВ</a:t>
            </a:r>
            <a:endParaRPr sz="1500">
              <a:latin typeface="Times New Roman"/>
              <a:cs typeface="Times New Roman"/>
            </a:endParaRPr>
          </a:p>
          <a:p>
            <a:pPr marL="3629660">
              <a:lnSpc>
                <a:spcPts val="1680"/>
              </a:lnSpc>
            </a:pPr>
            <a:r>
              <a:rPr sz="1500" b="1" dirty="0">
                <a:solidFill>
                  <a:srgbClr val="2C4638"/>
                </a:solidFill>
                <a:latin typeface="Times New Roman"/>
                <a:cs typeface="Times New Roman"/>
              </a:rPr>
              <a:t>И</a:t>
            </a:r>
            <a:r>
              <a:rPr sz="1500" b="1" spc="-3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500" b="1" dirty="0">
                <a:solidFill>
                  <a:srgbClr val="2C4638"/>
                </a:solidFill>
                <a:latin typeface="Times New Roman"/>
                <a:cs typeface="Times New Roman"/>
              </a:rPr>
              <a:t>ИХ</a:t>
            </a:r>
            <a:r>
              <a:rPr sz="1500" b="1" spc="-3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5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УСТРАНЕНИЕ</a:t>
            </a:r>
            <a:endParaRPr sz="15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47700" y="1865630"/>
            <a:ext cx="9397365" cy="441325"/>
          </a:xfrm>
          <a:prstGeom prst="rect">
            <a:avLst/>
          </a:prstGeom>
          <a:gradFill>
            <a:gsLst>
              <a:gs pos="0">
                <a:schemeClr val="accent3">
                  <a:lumMod val="20000"/>
                  <a:lumOff val="80000"/>
                </a:schemeClr>
              </a:gs>
              <a:gs pos="39999">
                <a:schemeClr val="accent3">
                  <a:lumMod val="60000"/>
                  <a:lumOff val="40000"/>
                </a:schemeClr>
              </a:gs>
              <a:gs pos="7000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  <a:path path="circle">
              <a:fillToRect l="100000" t="100000"/>
            </a:path>
          </a:gradFill>
          <a:ln w="6096">
            <a:solidFill>
              <a:srgbClr val="000000"/>
            </a:solidFill>
          </a:ln>
        </p:spPr>
        <p:txBody>
          <a:bodyPr vert="horz" wrap="square" lIns="0" tIns="15875" rIns="0" bIns="0" rtlCol="0">
            <a:spAutoFit/>
          </a:bodyPr>
          <a:lstStyle/>
          <a:p>
            <a:pPr marL="71120" marR="68580" indent="449580">
              <a:lnSpc>
                <a:spcPts val="1610"/>
              </a:lnSpc>
              <a:spcBef>
                <a:spcPts val="125"/>
              </a:spcBef>
            </a:pPr>
            <a:r>
              <a:rPr sz="1400" b="1" spc="5" dirty="0">
                <a:solidFill>
                  <a:srgbClr val="2C4638"/>
                </a:solidFill>
                <a:latin typeface="Times New Roman"/>
                <a:cs typeface="Times New Roman"/>
              </a:rPr>
              <a:t>13.</a:t>
            </a:r>
            <a:r>
              <a:rPr sz="1400" b="1" spc="25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Актуализация</a:t>
            </a:r>
            <a:r>
              <a:rPr sz="1400" b="1" spc="24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перечня</a:t>
            </a:r>
            <a:r>
              <a:rPr sz="1400" b="1" spc="24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должностей,</a:t>
            </a:r>
            <a:r>
              <a:rPr sz="1400" b="1" spc="25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замещение</a:t>
            </a:r>
            <a:r>
              <a:rPr sz="1400" b="1" spc="25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которых</a:t>
            </a:r>
            <a:r>
              <a:rPr sz="1400" b="1" spc="26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налагает</a:t>
            </a:r>
            <a:r>
              <a:rPr sz="1400" b="1" spc="25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обязанность</a:t>
            </a:r>
            <a:r>
              <a:rPr sz="1400" b="1" spc="25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представлять</a:t>
            </a:r>
            <a:r>
              <a:rPr sz="1400" b="1" spc="254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сведения </a:t>
            </a:r>
            <a:r>
              <a:rPr sz="1400" b="1" spc="-33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о</a:t>
            </a:r>
            <a:r>
              <a:rPr sz="1400" b="1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доходах, расходах,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 об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имуществе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 и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 обязательствах</a:t>
            </a:r>
            <a:r>
              <a:rPr sz="1400" b="1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имущественного</a:t>
            </a:r>
            <a:r>
              <a:rPr sz="1400" b="1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характера.</a:t>
            </a:r>
            <a:endParaRPr sz="1400" dirty="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06627" y="2484247"/>
            <a:ext cx="9279890" cy="2693670"/>
          </a:xfrm>
          <a:prstGeom prst="rect">
            <a:avLst/>
          </a:prstGeom>
        </p:spPr>
        <p:txBody>
          <a:bodyPr vert="horz" wrap="square" lIns="0" tIns="21590" rIns="0" bIns="0" rtlCol="0">
            <a:spAutoFit/>
          </a:bodyPr>
          <a:lstStyle/>
          <a:p>
            <a:pPr marL="12700" marR="5080" indent="449580" algn="just">
              <a:lnSpc>
                <a:spcPct val="95900"/>
              </a:lnSpc>
              <a:spcBef>
                <a:spcPts val="170"/>
              </a:spcBef>
            </a:pP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В связи с изменением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структуры 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и штатного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расписания Министерства финансов Свердловской области издан 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приказ</a:t>
            </a:r>
            <a:r>
              <a:rPr sz="1400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Министерства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от</a:t>
            </a:r>
            <a:r>
              <a:rPr sz="1400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16.12.2020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№</a:t>
            </a:r>
            <a:r>
              <a:rPr sz="1400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455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«О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внесении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изменений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в</a:t>
            </a:r>
            <a:r>
              <a:rPr sz="1400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Перечень</a:t>
            </a:r>
            <a:r>
              <a:rPr sz="1400" spc="35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должностей</a:t>
            </a:r>
            <a:r>
              <a:rPr sz="1400" spc="34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государственной 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гражданской службы Свердловской области 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в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Министерстве 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финансов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Свердловской области, при замещении которых 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государственные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гражданские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служащие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Свердловской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области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обязаны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представлять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сведения</a:t>
            </a:r>
            <a:r>
              <a:rPr sz="1400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о</a:t>
            </a:r>
            <a:r>
              <a:rPr sz="1400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своих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доходах, 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расходах, 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об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имуществе 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и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обязательствах имущественного характера, 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а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также 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о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доходах, расходах, об </a:t>
            </a:r>
            <a:r>
              <a:rPr sz="1400" spc="-5" dirty="0" err="1">
                <a:solidFill>
                  <a:srgbClr val="2C4638"/>
                </a:solidFill>
                <a:latin typeface="Times New Roman"/>
                <a:cs typeface="Times New Roman"/>
              </a:rPr>
              <a:t>имуществе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lang="ru-RU" sz="1400" spc="-5" dirty="0" smtClean="0">
                <a:solidFill>
                  <a:srgbClr val="2C4638"/>
                </a:solidFill>
                <a:latin typeface="Times New Roman"/>
                <a:cs typeface="Times New Roman"/>
              </a:rPr>
              <a:t/>
            </a:r>
            <a:br>
              <a:rPr lang="ru-RU" sz="1400" spc="-5" dirty="0" smtClean="0">
                <a:solidFill>
                  <a:srgbClr val="2C4638"/>
                </a:solidFill>
                <a:latin typeface="Times New Roman"/>
                <a:cs typeface="Times New Roman"/>
              </a:rPr>
            </a:br>
            <a:r>
              <a:rPr sz="1400" dirty="0" smtClean="0">
                <a:solidFill>
                  <a:srgbClr val="2C4638"/>
                </a:solidFill>
                <a:latin typeface="Times New Roman"/>
                <a:cs typeface="Times New Roman"/>
              </a:rPr>
              <a:t>и </a:t>
            </a:r>
            <a:r>
              <a:rPr sz="1400" spc="5" dirty="0" smtClean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обязательствах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имущественного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характера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своих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супруги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(супруга)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и</a:t>
            </a:r>
            <a:r>
              <a:rPr sz="1400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несовершеннолетних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детей,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утвержденный 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приказом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Министерства 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финансов</a:t>
            </a:r>
            <a:r>
              <a:rPr sz="1400" spc="-1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Свердловской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области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от</a:t>
            </a:r>
            <a:r>
              <a:rPr sz="1400" spc="-1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27.07.2015</a:t>
            </a:r>
            <a:r>
              <a:rPr sz="1400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№</a:t>
            </a:r>
            <a:r>
              <a:rPr sz="1400" spc="-1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5" dirty="0">
                <a:solidFill>
                  <a:srgbClr val="2C4638"/>
                </a:solidFill>
                <a:latin typeface="Times New Roman"/>
                <a:cs typeface="Times New Roman"/>
              </a:rPr>
              <a:t>280».</a:t>
            </a:r>
            <a:endParaRPr sz="1400" dirty="0">
              <a:latin typeface="Times New Roman"/>
              <a:cs typeface="Times New Roman"/>
            </a:endParaRPr>
          </a:p>
          <a:p>
            <a:pPr marL="12700" indent="449580" algn="just">
              <a:lnSpc>
                <a:spcPts val="1580"/>
              </a:lnSpc>
            </a:pP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Перечень  </a:t>
            </a:r>
            <a:r>
              <a:rPr sz="1400" spc="1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дополнен</a:t>
            </a:r>
            <a:r>
              <a:rPr sz="1400" spc="72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должностями:</a:t>
            </a:r>
            <a:r>
              <a:rPr sz="1400" spc="72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начальник</a:t>
            </a:r>
            <a:r>
              <a:rPr sz="1400" spc="72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управления</a:t>
            </a:r>
            <a:r>
              <a:rPr sz="1400" spc="72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межбюджетных</a:t>
            </a:r>
            <a:r>
              <a:rPr sz="1400" spc="71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отношений,</a:t>
            </a:r>
            <a:r>
              <a:rPr sz="1400" spc="71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консультант</a:t>
            </a:r>
            <a:r>
              <a:rPr sz="1400" spc="72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отдела</a:t>
            </a:r>
            <a:endParaRPr sz="1400" dirty="0">
              <a:latin typeface="Times New Roman"/>
              <a:cs typeface="Times New Roman"/>
            </a:endParaRPr>
          </a:p>
          <a:p>
            <a:pPr marL="12700" marR="5080" algn="just">
              <a:lnSpc>
                <a:spcPct val="95800"/>
              </a:lnSpc>
              <a:spcBef>
                <a:spcPts val="40"/>
              </a:spcBef>
            </a:pP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предварительного контроля расходов областного бюджета управления казначейского исполнения областного бюджета, 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главный специалист-эксперт отдела контроля неконкурентных закупок управления контроля 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в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сфере закупок, </a:t>
            </a:r>
            <a:r>
              <a:rPr sz="1400" spc="-10" dirty="0">
                <a:solidFill>
                  <a:srgbClr val="2C4638"/>
                </a:solidFill>
                <a:latin typeface="Times New Roman"/>
                <a:cs typeface="Times New Roman"/>
              </a:rPr>
              <a:t>ведущий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 специалист-эксперт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отдела</a:t>
            </a:r>
            <a:r>
              <a:rPr sz="1400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контроля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неконкурентных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закупок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управления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контроля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в</a:t>
            </a:r>
            <a:r>
              <a:rPr sz="1400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сфере</a:t>
            </a:r>
            <a:r>
              <a:rPr sz="1400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закупок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и</a:t>
            </a:r>
            <a:r>
              <a:rPr sz="1400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главный 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специалист-эксперт 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отдела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плановых 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и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внеплановых контрольных мероприятий управления контроля 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в сфере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закупок. 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Должность ведущего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специалиста</a:t>
            </a:r>
            <a:r>
              <a:rPr sz="1400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отдела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правового</a:t>
            </a:r>
            <a:r>
              <a:rPr sz="1400" spc="-1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обеспечения</a:t>
            </a:r>
            <a:r>
              <a:rPr sz="1400" spc="1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исключена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C4638"/>
                </a:solidFill>
                <a:latin typeface="Times New Roman"/>
                <a:cs typeface="Times New Roman"/>
              </a:rPr>
              <a:t>из</a:t>
            </a:r>
            <a:r>
              <a:rPr sz="1400" spc="-1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C4638"/>
                </a:solidFill>
                <a:latin typeface="Times New Roman"/>
                <a:cs typeface="Times New Roman"/>
              </a:rPr>
              <a:t>Перечня.</a:t>
            </a:r>
            <a:endParaRPr sz="1400" dirty="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47700" y="5379466"/>
            <a:ext cx="9397365" cy="441959"/>
          </a:xfrm>
          <a:prstGeom prst="rect">
            <a:avLst/>
          </a:prstGeom>
          <a:gradFill>
            <a:gsLst>
              <a:gs pos="0">
                <a:schemeClr val="accent3">
                  <a:lumMod val="20000"/>
                  <a:lumOff val="80000"/>
                </a:schemeClr>
              </a:gs>
              <a:gs pos="39999">
                <a:schemeClr val="accent3">
                  <a:lumMod val="60000"/>
                  <a:lumOff val="40000"/>
                </a:schemeClr>
              </a:gs>
              <a:gs pos="7000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  <a:path path="circle">
              <a:fillToRect l="100000" t="100000"/>
            </a:path>
          </a:gradFill>
          <a:ln w="6096">
            <a:solidFill>
              <a:srgbClr val="000000"/>
            </a:solidFill>
          </a:ln>
        </p:spPr>
        <p:txBody>
          <a:bodyPr vert="horz" wrap="square" lIns="0" tIns="15240" rIns="0" bIns="0" rtlCol="0">
            <a:spAutoFit/>
          </a:bodyPr>
          <a:lstStyle/>
          <a:p>
            <a:pPr marL="71120" marR="69215" indent="449580" algn="just">
              <a:lnSpc>
                <a:spcPts val="1620"/>
              </a:lnSpc>
              <a:spcBef>
                <a:spcPts val="120"/>
              </a:spcBef>
            </a:pPr>
            <a:r>
              <a:rPr sz="1400" b="1" spc="5" dirty="0">
                <a:solidFill>
                  <a:srgbClr val="2C4638"/>
                </a:solidFill>
                <a:latin typeface="Times New Roman"/>
                <a:cs typeface="Times New Roman"/>
              </a:rPr>
              <a:t>14.</a:t>
            </a:r>
            <a:r>
              <a:rPr sz="1400" b="1" spc="22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Осуществление</a:t>
            </a:r>
            <a:r>
              <a:rPr sz="1400" b="1" spc="24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антикоррупционной</a:t>
            </a:r>
            <a:r>
              <a:rPr sz="1400" b="1" spc="23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экспертизы</a:t>
            </a:r>
            <a:r>
              <a:rPr sz="1400" b="1" spc="229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нормативных</a:t>
            </a:r>
            <a:r>
              <a:rPr sz="1400" b="1" spc="24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правовых</a:t>
            </a:r>
            <a:r>
              <a:rPr sz="1400" b="1" spc="24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актов</a:t>
            </a:r>
            <a:r>
              <a:rPr sz="1400" b="1" spc="24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Министерства,</a:t>
            </a:r>
            <a:r>
              <a:rPr sz="1400" b="1" spc="24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lang="ru-RU" sz="1400" b="1" spc="240" dirty="0" smtClean="0">
                <a:solidFill>
                  <a:srgbClr val="2C4638"/>
                </a:solidFill>
                <a:latin typeface="Times New Roman"/>
                <a:cs typeface="Times New Roman"/>
              </a:rPr>
              <a:t/>
            </a:r>
            <a:br>
              <a:rPr lang="ru-RU" sz="1400" b="1" spc="240" dirty="0" smtClean="0">
                <a:solidFill>
                  <a:srgbClr val="2C4638"/>
                </a:solidFill>
                <a:latin typeface="Times New Roman"/>
                <a:cs typeface="Times New Roman"/>
              </a:rPr>
            </a:br>
            <a:r>
              <a:rPr sz="1400" b="1" spc="-5" dirty="0" err="1" smtClean="0">
                <a:solidFill>
                  <a:srgbClr val="2C4638"/>
                </a:solidFill>
                <a:latin typeface="Times New Roman"/>
                <a:cs typeface="Times New Roman"/>
              </a:rPr>
              <a:t>их</a:t>
            </a:r>
            <a:r>
              <a:rPr sz="1400" b="1" spc="-5" dirty="0" smtClean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335" dirty="0" smtClean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проектов 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в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целях</a:t>
            </a:r>
            <a:r>
              <a:rPr sz="1400" b="1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выявления коррупциогенных</a:t>
            </a:r>
            <a:r>
              <a:rPr sz="1400" b="1" spc="1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факторов 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и последующего</a:t>
            </a:r>
            <a:r>
              <a:rPr sz="1400" b="1" spc="-1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устранения</a:t>
            </a:r>
            <a:r>
              <a:rPr sz="1400" b="1" spc="-1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таких</a:t>
            </a:r>
            <a:r>
              <a:rPr sz="1400" b="1" spc="-1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факторов.</a:t>
            </a:r>
            <a:endParaRPr sz="1400" dirty="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06627" y="5999226"/>
            <a:ext cx="9277985" cy="443865"/>
          </a:xfrm>
          <a:prstGeom prst="rect">
            <a:avLst/>
          </a:prstGeom>
        </p:spPr>
        <p:txBody>
          <a:bodyPr vert="horz" wrap="square" lIns="0" tIns="27305" rIns="0" bIns="0" rtlCol="0">
            <a:spAutoFit/>
          </a:bodyPr>
          <a:lstStyle/>
          <a:p>
            <a:pPr marL="12700" marR="5080" indent="449580" algn="just">
              <a:lnSpc>
                <a:spcPts val="1610"/>
              </a:lnSpc>
              <a:spcBef>
                <a:spcPts val="215"/>
              </a:spcBef>
            </a:pPr>
            <a:r>
              <a:rPr sz="1400" spc="-20" dirty="0">
                <a:solidFill>
                  <a:srgbClr val="2C4638"/>
                </a:solidFill>
                <a:latin typeface="Times New Roman"/>
                <a:cs typeface="Times New Roman"/>
              </a:rPr>
              <a:t>Проведена</a:t>
            </a:r>
            <a:r>
              <a:rPr sz="1400" spc="2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20" dirty="0">
                <a:solidFill>
                  <a:srgbClr val="2C4638"/>
                </a:solidFill>
                <a:latin typeface="Times New Roman"/>
                <a:cs typeface="Times New Roman"/>
              </a:rPr>
              <a:t>антикоррупционная</a:t>
            </a:r>
            <a:r>
              <a:rPr sz="1400" spc="2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20" dirty="0">
                <a:solidFill>
                  <a:srgbClr val="2C4638"/>
                </a:solidFill>
                <a:latin typeface="Times New Roman"/>
                <a:cs typeface="Times New Roman"/>
              </a:rPr>
              <a:t>экспертиза</a:t>
            </a:r>
            <a:r>
              <a:rPr sz="1400" spc="4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10" dirty="0">
                <a:solidFill>
                  <a:srgbClr val="2C4638"/>
                </a:solidFill>
                <a:latin typeface="Times New Roman"/>
                <a:cs typeface="Times New Roman"/>
              </a:rPr>
              <a:t>72</a:t>
            </a:r>
            <a:r>
              <a:rPr sz="1400" b="1" spc="2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20" dirty="0">
                <a:solidFill>
                  <a:srgbClr val="2C4638"/>
                </a:solidFill>
                <a:latin typeface="Times New Roman"/>
                <a:cs typeface="Times New Roman"/>
              </a:rPr>
              <a:t>проектов</a:t>
            </a:r>
            <a:r>
              <a:rPr sz="1400" spc="2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20" dirty="0">
                <a:solidFill>
                  <a:srgbClr val="2C4638"/>
                </a:solidFill>
                <a:latin typeface="Times New Roman"/>
                <a:cs typeface="Times New Roman"/>
              </a:rPr>
              <a:t>приказов</a:t>
            </a:r>
            <a:r>
              <a:rPr sz="1400" spc="2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20" dirty="0">
                <a:solidFill>
                  <a:srgbClr val="2C4638"/>
                </a:solidFill>
                <a:latin typeface="Times New Roman"/>
                <a:cs typeface="Times New Roman"/>
              </a:rPr>
              <a:t>Министерства</a:t>
            </a:r>
            <a:r>
              <a:rPr sz="1400" spc="2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20" dirty="0">
                <a:solidFill>
                  <a:srgbClr val="2C4638"/>
                </a:solidFill>
                <a:latin typeface="Times New Roman"/>
                <a:cs typeface="Times New Roman"/>
              </a:rPr>
              <a:t>финансов</a:t>
            </a:r>
            <a:r>
              <a:rPr sz="1400" spc="2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20" dirty="0">
                <a:solidFill>
                  <a:srgbClr val="2C4638"/>
                </a:solidFill>
                <a:latin typeface="Times New Roman"/>
                <a:cs typeface="Times New Roman"/>
              </a:rPr>
              <a:t>Свердловской</a:t>
            </a:r>
            <a:r>
              <a:rPr sz="1400" spc="3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20" dirty="0">
                <a:solidFill>
                  <a:srgbClr val="2C4638"/>
                </a:solidFill>
                <a:latin typeface="Times New Roman"/>
                <a:cs typeface="Times New Roman"/>
              </a:rPr>
              <a:t>области </a:t>
            </a:r>
            <a:r>
              <a:rPr sz="1400" spc="-33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20" dirty="0">
                <a:solidFill>
                  <a:srgbClr val="2C4638"/>
                </a:solidFill>
                <a:latin typeface="Times New Roman"/>
                <a:cs typeface="Times New Roman"/>
              </a:rPr>
              <a:t>нормативного</a:t>
            </a:r>
            <a:r>
              <a:rPr sz="1400" spc="-4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25" dirty="0">
                <a:solidFill>
                  <a:srgbClr val="2C4638"/>
                </a:solidFill>
                <a:latin typeface="Times New Roman"/>
                <a:cs typeface="Times New Roman"/>
              </a:rPr>
              <a:t>характера.</a:t>
            </a:r>
            <a:r>
              <a:rPr sz="1400" spc="29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20" dirty="0">
                <a:solidFill>
                  <a:srgbClr val="2C4638"/>
                </a:solidFill>
                <a:latin typeface="Times New Roman"/>
                <a:cs typeface="Times New Roman"/>
              </a:rPr>
              <a:t>Коррупциогенные</a:t>
            </a:r>
            <a:r>
              <a:rPr sz="1400" spc="-5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20" dirty="0">
                <a:solidFill>
                  <a:srgbClr val="2C4638"/>
                </a:solidFill>
                <a:latin typeface="Times New Roman"/>
                <a:cs typeface="Times New Roman"/>
              </a:rPr>
              <a:t>факторы</a:t>
            </a:r>
            <a:r>
              <a:rPr sz="1400" spc="-5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C4638"/>
                </a:solidFill>
                <a:latin typeface="Times New Roman"/>
                <a:cs typeface="Times New Roman"/>
              </a:rPr>
              <a:t>не</a:t>
            </a:r>
            <a:r>
              <a:rPr sz="1400" spc="-5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spc="-20" dirty="0">
                <a:solidFill>
                  <a:srgbClr val="2C4638"/>
                </a:solidFill>
                <a:latin typeface="Times New Roman"/>
                <a:cs typeface="Times New Roman"/>
              </a:rPr>
              <a:t>выявлены.</a:t>
            </a:r>
            <a:endParaRPr sz="14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294503" y="421640"/>
            <a:ext cx="10160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004200"/>
                </a:solidFill>
                <a:latin typeface="Times New Roman"/>
                <a:cs typeface="Times New Roman"/>
              </a:rPr>
              <a:t>9</a:t>
            </a:r>
            <a:endParaRPr sz="1200" dirty="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47700" y="798830"/>
            <a:ext cx="9397365" cy="441959"/>
          </a:xfrm>
          <a:prstGeom prst="rect">
            <a:avLst/>
          </a:prstGeom>
          <a:gradFill>
            <a:gsLst>
              <a:gs pos="0">
                <a:schemeClr val="accent3">
                  <a:lumMod val="20000"/>
                  <a:lumOff val="80000"/>
                </a:schemeClr>
              </a:gs>
              <a:gs pos="39999">
                <a:schemeClr val="accent3">
                  <a:lumMod val="60000"/>
                  <a:lumOff val="40000"/>
                </a:schemeClr>
              </a:gs>
              <a:gs pos="7000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  <a:path path="circle">
              <a:fillToRect l="100000" t="100000"/>
            </a:path>
          </a:gradFill>
          <a:ln w="6096">
            <a:solidFill>
              <a:srgbClr val="000000"/>
            </a:solidFill>
          </a:ln>
        </p:spPr>
        <p:txBody>
          <a:bodyPr vert="horz" wrap="square" lIns="0" tIns="15240" rIns="0" bIns="0" rtlCol="0">
            <a:spAutoFit/>
          </a:bodyPr>
          <a:lstStyle/>
          <a:p>
            <a:pPr marL="71120" marR="63500" indent="449580">
              <a:lnSpc>
                <a:spcPts val="1620"/>
              </a:lnSpc>
              <a:spcBef>
                <a:spcPts val="120"/>
              </a:spcBef>
              <a:tabLst>
                <a:tab pos="918844" algn="l"/>
                <a:tab pos="2122805" algn="l"/>
                <a:tab pos="2940685" algn="l"/>
                <a:tab pos="4185285" algn="l"/>
                <a:tab pos="5170805" algn="l"/>
                <a:tab pos="5441950" algn="l"/>
                <a:tab pos="6559550" algn="l"/>
                <a:tab pos="8385809" algn="l"/>
              </a:tabLst>
            </a:pPr>
            <a:r>
              <a:rPr sz="1400" b="1" spc="5" dirty="0">
                <a:solidFill>
                  <a:srgbClr val="2C4638"/>
                </a:solidFill>
                <a:latin typeface="Times New Roman"/>
                <a:cs typeface="Times New Roman"/>
              </a:rPr>
              <a:t>15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.	О</a:t>
            </a:r>
            <a:r>
              <a:rPr sz="1400" b="1" spc="-10" dirty="0">
                <a:solidFill>
                  <a:srgbClr val="2C4638"/>
                </a:solidFill>
                <a:latin typeface="Times New Roman"/>
                <a:cs typeface="Times New Roman"/>
              </a:rPr>
              <a:t>б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еспече</a:t>
            </a:r>
            <a:r>
              <a:rPr sz="1400" b="1" spc="-10" dirty="0">
                <a:solidFill>
                  <a:srgbClr val="2C4638"/>
                </a:solidFill>
                <a:latin typeface="Times New Roman"/>
                <a:cs typeface="Times New Roman"/>
              </a:rPr>
              <a:t>н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и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е	у</a:t>
            </a:r>
            <a:r>
              <a:rPr sz="1400" b="1" spc="-15" dirty="0">
                <a:solidFill>
                  <a:srgbClr val="2C4638"/>
                </a:solidFill>
                <a:latin typeface="Times New Roman"/>
                <a:cs typeface="Times New Roman"/>
              </a:rPr>
              <a:t>ч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а</a:t>
            </a:r>
            <a:r>
              <a:rPr sz="1400" b="1" spc="-15" dirty="0">
                <a:solidFill>
                  <a:srgbClr val="2C4638"/>
                </a:solidFill>
                <a:latin typeface="Times New Roman"/>
                <a:cs typeface="Times New Roman"/>
              </a:rPr>
              <a:t>с</a:t>
            </a:r>
            <a:r>
              <a:rPr sz="1400" b="1" spc="5" dirty="0">
                <a:solidFill>
                  <a:srgbClr val="2C4638"/>
                </a:solidFill>
                <a:latin typeface="Times New Roman"/>
                <a:cs typeface="Times New Roman"/>
              </a:rPr>
              <a:t>т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и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я	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н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еза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в</a:t>
            </a:r>
            <a:r>
              <a:rPr sz="1400" b="1" spc="-20" dirty="0">
                <a:solidFill>
                  <a:srgbClr val="2C4638"/>
                </a:solidFill>
                <a:latin typeface="Times New Roman"/>
                <a:cs typeface="Times New Roman"/>
              </a:rPr>
              <a:t>и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сим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ы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х	э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к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спе</a:t>
            </a:r>
            <a:r>
              <a:rPr sz="1400" b="1" spc="-20" dirty="0">
                <a:solidFill>
                  <a:srgbClr val="2C4638"/>
                </a:solidFill>
                <a:latin typeface="Times New Roman"/>
                <a:cs typeface="Times New Roman"/>
              </a:rPr>
              <a:t>р</a:t>
            </a:r>
            <a:r>
              <a:rPr sz="1400" b="1" spc="5" dirty="0">
                <a:solidFill>
                  <a:srgbClr val="2C4638"/>
                </a:solidFill>
                <a:latin typeface="Times New Roman"/>
                <a:cs typeface="Times New Roman"/>
              </a:rPr>
              <a:t>т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ов	в	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пр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о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веде</a:t>
            </a:r>
            <a:r>
              <a:rPr sz="1400" b="1" spc="-10" dirty="0">
                <a:solidFill>
                  <a:srgbClr val="2C4638"/>
                </a:solidFill>
                <a:latin typeface="Times New Roman"/>
                <a:cs typeface="Times New Roman"/>
              </a:rPr>
              <a:t>н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и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и	а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н</a:t>
            </a:r>
            <a:r>
              <a:rPr sz="1400" b="1" spc="5" dirty="0">
                <a:solidFill>
                  <a:srgbClr val="2C4638"/>
                </a:solidFill>
                <a:latin typeface="Times New Roman"/>
                <a:cs typeface="Times New Roman"/>
              </a:rPr>
              <a:t>т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и</a:t>
            </a:r>
            <a:r>
              <a:rPr sz="1400" b="1" spc="-20" dirty="0">
                <a:solidFill>
                  <a:srgbClr val="2C4638"/>
                </a:solidFill>
                <a:latin typeface="Times New Roman"/>
                <a:cs typeface="Times New Roman"/>
              </a:rPr>
              <a:t>к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о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рр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у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пци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о</a:t>
            </a:r>
            <a:r>
              <a:rPr sz="1400" b="1" spc="-20" dirty="0">
                <a:solidFill>
                  <a:srgbClr val="2C4638"/>
                </a:solidFill>
                <a:latin typeface="Times New Roman"/>
                <a:cs typeface="Times New Roman"/>
              </a:rPr>
              <a:t>н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н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ой	э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к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спе</a:t>
            </a:r>
            <a:r>
              <a:rPr sz="1400" b="1" spc="-20" dirty="0">
                <a:solidFill>
                  <a:srgbClr val="2C4638"/>
                </a:solidFill>
                <a:latin typeface="Times New Roman"/>
                <a:cs typeface="Times New Roman"/>
              </a:rPr>
              <a:t>р</a:t>
            </a:r>
            <a:r>
              <a:rPr sz="1400" b="1" spc="5" dirty="0">
                <a:solidFill>
                  <a:srgbClr val="2C4638"/>
                </a:solidFill>
                <a:latin typeface="Times New Roman"/>
                <a:cs typeface="Times New Roman"/>
              </a:rPr>
              <a:t>т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и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зы 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нормативных</a:t>
            </a:r>
            <a:r>
              <a:rPr sz="1400" b="1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правовых</a:t>
            </a:r>
            <a:r>
              <a:rPr sz="1400" b="1" spc="-1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актов Министерства, их</a:t>
            </a:r>
            <a:r>
              <a:rPr sz="1400" b="1" spc="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проектов.</a:t>
            </a:r>
            <a:endParaRPr sz="1400" dirty="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06627" y="1418589"/>
            <a:ext cx="9278620" cy="1081706"/>
          </a:xfrm>
          <a:prstGeom prst="rect">
            <a:avLst/>
          </a:prstGeom>
        </p:spPr>
        <p:txBody>
          <a:bodyPr vert="horz" wrap="square" lIns="0" tIns="27305" rIns="0" bIns="0" rtlCol="0">
            <a:spAutoFit/>
          </a:bodyPr>
          <a:lstStyle/>
          <a:p>
            <a:pPr indent="442913" algn="just"/>
            <a: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В целях обеспечения участия независимых экспертов в проведении </a:t>
            </a:r>
            <a:r>
              <a:rPr lang="ru-RU" sz="1400" dirty="0" err="1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антикоррупционной</a:t>
            </a:r>
            <a: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 экспертизы все проекты нормативных правовых актов размещены на официальном сайте Министерства финансов Свердловской области.</a:t>
            </a:r>
          </a:p>
          <a:p>
            <a:pPr indent="442913" algn="just"/>
            <a: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В 2020 году экспертам, аккредитованным Министерством юстиции Российской Федерации, были направлены </a:t>
            </a:r>
            <a:b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43 проекта нормативных правовых актов, из них: </a:t>
            </a:r>
          </a:p>
          <a:p>
            <a:pPr indent="442913" algn="just">
              <a:lnSpc>
                <a:spcPts val="1530"/>
              </a:lnSpc>
            </a:pPr>
            <a:endParaRPr sz="1400" dirty="0">
              <a:solidFill>
                <a:srgbClr val="2F4B40"/>
              </a:solidFill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47700" y="3569335"/>
            <a:ext cx="9397365" cy="440690"/>
          </a:xfrm>
          <a:prstGeom prst="rect">
            <a:avLst/>
          </a:prstGeom>
          <a:gradFill>
            <a:gsLst>
              <a:gs pos="0">
                <a:schemeClr val="accent3">
                  <a:lumMod val="20000"/>
                  <a:lumOff val="80000"/>
                </a:schemeClr>
              </a:gs>
              <a:gs pos="39999">
                <a:schemeClr val="accent3">
                  <a:lumMod val="60000"/>
                  <a:lumOff val="40000"/>
                </a:schemeClr>
              </a:gs>
              <a:gs pos="7000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  <a:path path="circle">
              <a:fillToRect l="100000" t="100000"/>
            </a:path>
          </a:gradFill>
          <a:ln w="6096">
            <a:solidFill>
              <a:srgbClr val="000000"/>
            </a:solidFill>
          </a:ln>
        </p:spPr>
        <p:txBody>
          <a:bodyPr vert="horz" wrap="square" lIns="0" tIns="15240" rIns="0" bIns="0" rtlCol="0">
            <a:spAutoFit/>
          </a:bodyPr>
          <a:lstStyle/>
          <a:p>
            <a:pPr marL="71120" marR="66675" indent="449580">
              <a:lnSpc>
                <a:spcPts val="1620"/>
              </a:lnSpc>
              <a:spcBef>
                <a:spcPts val="120"/>
              </a:spcBef>
            </a:pPr>
            <a:r>
              <a:rPr sz="1400" b="1" spc="5" dirty="0">
                <a:solidFill>
                  <a:srgbClr val="2C4638"/>
                </a:solidFill>
                <a:latin typeface="Times New Roman"/>
                <a:cs typeface="Times New Roman"/>
              </a:rPr>
              <a:t>16.</a:t>
            </a:r>
            <a:r>
              <a:rPr sz="1400" b="1" spc="14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Обеспечение</a:t>
            </a:r>
            <a:r>
              <a:rPr sz="1400" b="1" spc="15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взаимодействия</a:t>
            </a:r>
            <a:r>
              <a:rPr sz="1400" b="1" spc="14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с</a:t>
            </a:r>
            <a:r>
              <a:rPr sz="1400" b="1" spc="15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правоохранительными</a:t>
            </a:r>
            <a:r>
              <a:rPr sz="1400" b="1" spc="14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органами</a:t>
            </a:r>
            <a:r>
              <a:rPr sz="1400" b="1" spc="15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и</a:t>
            </a:r>
            <a:r>
              <a:rPr sz="1400" b="1" spc="14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иными</a:t>
            </a:r>
            <a:r>
              <a:rPr sz="1400" b="1" spc="15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государственными</a:t>
            </a:r>
            <a:r>
              <a:rPr sz="1400" b="1" spc="14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органами </a:t>
            </a:r>
            <a:r>
              <a:rPr sz="1400" b="1" spc="-33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по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вопросам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противодействия</a:t>
            </a:r>
            <a:r>
              <a:rPr sz="1400" b="1" spc="-10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коррупции 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в</a:t>
            </a:r>
            <a:r>
              <a:rPr sz="1400" b="1" spc="-5" dirty="0">
                <a:solidFill>
                  <a:srgbClr val="2C4638"/>
                </a:solidFill>
                <a:latin typeface="Times New Roman"/>
                <a:cs typeface="Times New Roman"/>
              </a:rPr>
              <a:t> </a:t>
            </a:r>
            <a:r>
              <a:rPr sz="1400" b="1" dirty="0">
                <a:solidFill>
                  <a:srgbClr val="2C4638"/>
                </a:solidFill>
                <a:latin typeface="Times New Roman"/>
                <a:cs typeface="Times New Roman"/>
              </a:rPr>
              <a:t>Министерстве.</a:t>
            </a:r>
            <a:endParaRPr sz="1400" dirty="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06627" y="4136178"/>
            <a:ext cx="9281160" cy="2176237"/>
          </a:xfrm>
          <a:prstGeom prst="rect">
            <a:avLst/>
          </a:prstGeom>
        </p:spPr>
        <p:txBody>
          <a:bodyPr vert="horz" wrap="square" lIns="0" tIns="21590" rIns="0" bIns="0" rtlCol="0">
            <a:spAutoFit/>
          </a:bodyPr>
          <a:lstStyle/>
          <a:p>
            <a:pPr indent="442913" algn="just"/>
            <a: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В рамках взаимного обмена данными по вопросам организации и проведения проверок достоверности и полноты сведений о доходах, об имуществе и обязательствах имущественного характера осуществляется взаимодействие Министерства с налоговыми органами Свердловской области и Управлением ГИБДД ГУ МВД России по Свердловской области. В 2020 году в процессе межведомственного взаимодействия получена информация о достоверности сведений </a:t>
            </a:r>
            <a:b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в отношении </a:t>
            </a:r>
            <a:r>
              <a:rPr lang="ru-RU" sz="1400" b="1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 служащих, поступивших на гражданскую службу в Министерство, и </a:t>
            </a:r>
            <a:r>
              <a:rPr lang="ru-RU" sz="1400" b="1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197</a:t>
            </a:r>
            <a: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 гражданских служащих, представивших сведения о доходах за 2019 год.</a:t>
            </a:r>
          </a:p>
          <a:p>
            <a:pPr indent="442913" algn="just"/>
            <a: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Министерство обеспечивает ежеквартальное представление в Департамент противодействия коррупции </a:t>
            </a:r>
            <a:b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и контроля Свердловской области сведений об уволившихся гражданских служащих в целях направления информации </a:t>
            </a:r>
            <a:b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rgbClr val="2F4B40"/>
                </a:solidFill>
                <a:latin typeface="Times New Roman" pitchFamily="18" charset="0"/>
                <a:cs typeface="Times New Roman" pitchFamily="18" charset="0"/>
              </a:rPr>
              <a:t>в Прокуратуру Свердловской области для осуществления контроля за соблюдением требований, установленных статьей 12 Федерального закона от 29 декабря 2008 года № 273-ФЗ «О противодействии коррупции».</a:t>
            </a:r>
            <a:endParaRPr sz="1400" dirty="0">
              <a:solidFill>
                <a:srgbClr val="2F4B4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850900" y="2333625"/>
          <a:ext cx="6553200" cy="1112520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5257800"/>
                <a:gridCol w="1295400"/>
              </a:tblGrid>
              <a:tr h="370840"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spc="-5" dirty="0" smtClean="0">
                          <a:latin typeface="Times New Roman" pitchFamily="18" charset="0"/>
                          <a:cs typeface="Times New Roman" pitchFamily="18" charset="0"/>
                        </a:rPr>
                        <a:t>проекты</a:t>
                      </a:r>
                      <a:r>
                        <a:rPr lang="ru-RU" sz="1400" b="0" spc="5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b="0" spc="-5" dirty="0" smtClean="0">
                          <a:latin typeface="Times New Roman" pitchFamily="18" charset="0"/>
                          <a:cs typeface="Times New Roman" pitchFamily="18" charset="0"/>
                        </a:rPr>
                        <a:t>указов</a:t>
                      </a:r>
                      <a:r>
                        <a:rPr lang="ru-RU" sz="1400" b="0" spc="-1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b="0" spc="-5" dirty="0" smtClean="0">
                          <a:latin typeface="Times New Roman" pitchFamily="18" charset="0"/>
                          <a:cs typeface="Times New Roman" pitchFamily="18" charset="0"/>
                        </a:rPr>
                        <a:t>Губернатора</a:t>
                      </a:r>
                      <a:r>
                        <a:rPr lang="ru-RU" sz="1400" b="0" spc="5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b="0" spc="-5" dirty="0" smtClean="0">
                          <a:latin typeface="Times New Roman" pitchFamily="18" charset="0"/>
                          <a:cs typeface="Times New Roman" pitchFamily="18" charset="0"/>
                        </a:rPr>
                        <a:t>Свердловской</a:t>
                      </a:r>
                      <a:r>
                        <a:rPr lang="ru-RU" sz="1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b="0" spc="-5" dirty="0" smtClean="0">
                          <a:latin typeface="Times New Roman" pitchFamily="18" charset="0"/>
                          <a:cs typeface="Times New Roman" pitchFamily="18" charset="0"/>
                        </a:rPr>
                        <a:t>области</a:t>
                      </a:r>
                      <a:endParaRPr lang="ru-RU" sz="1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b="0" spc="-5" dirty="0" smtClean="0">
                          <a:latin typeface="Times New Roman" pitchFamily="18" charset="0"/>
                          <a:cs typeface="Times New Roman" pitchFamily="18" charset="0"/>
                        </a:rPr>
                        <a:t>проекты</a:t>
                      </a:r>
                      <a:r>
                        <a:rPr lang="ru-RU" sz="1400" b="0" spc="-1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b="0" spc="-5" dirty="0" smtClean="0">
                          <a:latin typeface="Times New Roman" pitchFamily="18" charset="0"/>
                          <a:cs typeface="Times New Roman" pitchFamily="18" charset="0"/>
                        </a:rPr>
                        <a:t>постановлений</a:t>
                      </a:r>
                      <a:r>
                        <a:rPr lang="ru-RU" sz="1400" b="0" spc="1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b="0" spc="-5" dirty="0" smtClean="0">
                          <a:latin typeface="Times New Roman" pitchFamily="18" charset="0"/>
                          <a:cs typeface="Times New Roman" pitchFamily="18" charset="0"/>
                        </a:rPr>
                        <a:t>Правительства</a:t>
                      </a:r>
                      <a:r>
                        <a:rPr lang="ru-RU" sz="1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b="0" spc="-5" dirty="0" smtClean="0">
                          <a:latin typeface="Times New Roman" pitchFamily="18" charset="0"/>
                          <a:cs typeface="Times New Roman" pitchFamily="18" charset="0"/>
                        </a:rPr>
                        <a:t>Свердловской</a:t>
                      </a:r>
                      <a:r>
                        <a:rPr lang="ru-RU" sz="1400" b="0" spc="1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b="0" spc="-5" dirty="0" smtClean="0">
                          <a:latin typeface="Times New Roman" pitchFamily="18" charset="0"/>
                          <a:cs typeface="Times New Roman" pitchFamily="18" charset="0"/>
                        </a:rPr>
                        <a:t>области</a:t>
                      </a:r>
                      <a:endParaRPr lang="ru-RU" sz="1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  <a:endParaRPr lang="ru-RU" sz="1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b="0" spc="-5" dirty="0" smtClean="0">
                          <a:latin typeface="Times New Roman" pitchFamily="18" charset="0"/>
                          <a:cs typeface="Times New Roman" pitchFamily="18" charset="0"/>
                        </a:rPr>
                        <a:t>проекты</a:t>
                      </a:r>
                      <a:r>
                        <a:rPr lang="ru-RU" sz="1400" b="0" spc="5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b="0" spc="-5" dirty="0" smtClean="0">
                          <a:latin typeface="Times New Roman" pitchFamily="18" charset="0"/>
                          <a:cs typeface="Times New Roman" pitchFamily="18" charset="0"/>
                        </a:rPr>
                        <a:t>приказов Минфина</a:t>
                      </a:r>
                      <a:r>
                        <a:rPr lang="ru-RU" sz="1400" b="0" spc="5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b="0" spc="-5" dirty="0" smtClean="0">
                          <a:latin typeface="Times New Roman" pitchFamily="18" charset="0"/>
                          <a:cs typeface="Times New Roman" pitchFamily="18" charset="0"/>
                        </a:rPr>
                        <a:t>Свердловской</a:t>
                      </a:r>
                      <a:r>
                        <a:rPr lang="ru-RU" sz="1400" b="0" spc="5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b="0" spc="-5" dirty="0" smtClean="0">
                          <a:latin typeface="Times New Roman" pitchFamily="18" charset="0"/>
                          <a:cs typeface="Times New Roman" pitchFamily="18" charset="0"/>
                        </a:rPr>
                        <a:t>области</a:t>
                      </a:r>
                      <a:endParaRPr lang="ru-RU" sz="1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  <a:endParaRPr lang="ru-RU" sz="1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711</TotalTime>
  <Words>2370</Words>
  <Application>Microsoft Office PowerPoint</Application>
  <PresentationFormat>Произвольный</PresentationFormat>
  <Paragraphs>170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8Марта</dc:creator>
  <cp:lastModifiedBy>MoshkinIV</cp:lastModifiedBy>
  <cp:revision>39</cp:revision>
  <dcterms:created xsi:type="dcterms:W3CDTF">2021-01-26T10:36:03Z</dcterms:created>
  <dcterms:modified xsi:type="dcterms:W3CDTF">2021-01-29T08:42:50Z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2021-01-26T00:00:00Z</vt:filetime>
  </property>
  <property fmtid="{D5CDD505-2E9C-101B-9397-08002B2CF9AE}" pid="3" name="Creator">
    <vt:lpwstr>Microsoft® Office Word 2007</vt:lpwstr>
  </property>
  <property fmtid="{D5CDD505-2E9C-101B-9397-08002B2CF9AE}" pid="4" name="LastSaved">
    <vt:filetime>2021-01-26T00:00:00Z</vt:filetime>
  </property>
</Properties>
</file>